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Lst>
  <p:sldSz cy="5143500" cx="9144000"/>
  <p:notesSz cx="6858000" cy="9144000"/>
  <p:embeddedFontLst>
    <p:embeddedFont>
      <p:font typeface="IBM Plex Sans"/>
      <p:regular r:id="rId99"/>
      <p:bold r:id="rId100"/>
      <p:italic r:id="rId101"/>
      <p:boldItalic r:id="rId102"/>
    </p:embeddedFont>
    <p:embeddedFont>
      <p:font typeface="Inter"/>
      <p:regular r:id="rId103"/>
      <p:bold r:id="rId104"/>
    </p:embeddedFont>
    <p:embeddedFont>
      <p:font typeface="Open Sans"/>
      <p:regular r:id="rId105"/>
      <p:bold r:id="rId106"/>
      <p:italic r:id="rId107"/>
      <p:boldItalic r:id="rId1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09" roundtripDataSignature="AMtx7mjiNCyNdl6N8/HbdU0NINfFVLIq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OpenSans-italic.fntdata"/><Relationship Id="rId106" Type="http://schemas.openxmlformats.org/officeDocument/2006/relationships/font" Target="fonts/OpenSans-bold.fntdata"/><Relationship Id="rId105" Type="http://schemas.openxmlformats.org/officeDocument/2006/relationships/font" Target="fonts/OpenSans-regular.fntdata"/><Relationship Id="rId104" Type="http://schemas.openxmlformats.org/officeDocument/2006/relationships/font" Target="fonts/Inter-bold.fntdata"/><Relationship Id="rId109" Type="http://customschemas.google.com/relationships/presentationmetadata" Target="metadata"/><Relationship Id="rId108" Type="http://schemas.openxmlformats.org/officeDocument/2006/relationships/font" Target="fonts/OpenSans-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Inter-regular.fntdata"/><Relationship Id="rId102" Type="http://schemas.openxmlformats.org/officeDocument/2006/relationships/font" Target="fonts/IBMPlexSans-boldItalic.fntdata"/><Relationship Id="rId101" Type="http://schemas.openxmlformats.org/officeDocument/2006/relationships/font" Target="fonts/IBMPlexSans-italic.fntdata"/><Relationship Id="rId100" Type="http://schemas.openxmlformats.org/officeDocument/2006/relationships/font" Target="fonts/IBMPlexSans-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IBMPlexSans-regular.fntdata"/><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4" name="Google Shape;654;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95"/>
          <p:cNvSpPr txBox="1"/>
          <p:nvPr>
            <p:ph type="ctrTitle"/>
          </p:nvPr>
        </p:nvSpPr>
        <p:spPr>
          <a:xfrm>
            <a:off x="446354" y="921774"/>
            <a:ext cx="8203575" cy="1444089"/>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95"/>
          <p:cNvSpPr txBox="1"/>
          <p:nvPr>
            <p:ph idx="1" type="subTitle"/>
          </p:nvPr>
        </p:nvSpPr>
        <p:spPr>
          <a:xfrm>
            <a:off x="446356" y="2697705"/>
            <a:ext cx="8188953" cy="763525"/>
          </a:xfrm>
          <a:prstGeom prst="rect">
            <a:avLst/>
          </a:prstGeom>
          <a:noFill/>
          <a:ln>
            <a:noFill/>
          </a:ln>
        </p:spPr>
        <p:txBody>
          <a:bodyPr anchorCtr="0" anchor="t" bIns="45700" lIns="91425" spcFirstLastPara="1" rIns="91425" wrap="square" tIns="45700">
            <a:normAutofit/>
          </a:bodyPr>
          <a:lstStyle>
            <a:lvl1pPr lvl="0" algn="l">
              <a:spcBef>
                <a:spcPts val="560"/>
              </a:spcBef>
              <a:spcAft>
                <a:spcPts val="0"/>
              </a:spcAft>
              <a:buClr>
                <a:srgbClr val="002060"/>
              </a:buClr>
              <a:buSzPts val="2800"/>
              <a:buNone/>
              <a:defRPr b="0" i="0" sz="2800">
                <a:solidFill>
                  <a:srgbClr val="002060"/>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9" name="Google Shape;19;p9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 name="Shape 50"/>
        <p:cNvGrpSpPr/>
        <p:nvPr/>
      </p:nvGrpSpPr>
      <p:grpSpPr>
        <a:xfrm>
          <a:off x="0" y="0"/>
          <a:ext cx="0" cy="0"/>
          <a:chOff x="0" y="0"/>
          <a:chExt cx="0" cy="0"/>
        </a:xfrm>
      </p:grpSpPr>
      <p:sp>
        <p:nvSpPr>
          <p:cNvPr id="51" name="Google Shape;51;p104"/>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FF0000"/>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04"/>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rgbClr val="FF0000"/>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3" name="Google Shape;53;p104"/>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FF0000"/>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4" name="Google Shape;54;p10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 name="Shape 55"/>
        <p:cNvGrpSpPr/>
        <p:nvPr/>
      </p:nvGrpSpPr>
      <p:grpSpPr>
        <a:xfrm>
          <a:off x="0" y="0"/>
          <a:ext cx="0" cy="0"/>
          <a:chOff x="0" y="0"/>
          <a:chExt cx="0" cy="0"/>
        </a:xfrm>
      </p:grpSpPr>
      <p:sp>
        <p:nvSpPr>
          <p:cNvPr id="56" name="Google Shape;56;p105"/>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FF0000"/>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5"/>
          <p:cNvSpPr/>
          <p:nvPr>
            <p:ph idx="2" type="pic"/>
          </p:nvPr>
        </p:nvSpPr>
        <p:spPr>
          <a:xfrm>
            <a:off x="1792288" y="459581"/>
            <a:ext cx="5486400" cy="3086100"/>
          </a:xfrm>
          <a:prstGeom prst="rect">
            <a:avLst/>
          </a:prstGeom>
          <a:noFill/>
          <a:ln>
            <a:noFill/>
          </a:ln>
        </p:spPr>
      </p:sp>
      <p:sp>
        <p:nvSpPr>
          <p:cNvPr id="58" name="Google Shape;58;p105"/>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rgbClr val="FF0000"/>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9" name="Google Shape;59;p10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0" name="Shape 60"/>
        <p:cNvGrpSpPr/>
        <p:nvPr/>
      </p:nvGrpSpPr>
      <p:grpSpPr>
        <a:xfrm>
          <a:off x="0" y="0"/>
          <a:ext cx="0" cy="0"/>
          <a:chOff x="0" y="0"/>
          <a:chExt cx="0" cy="0"/>
        </a:xfrm>
      </p:grpSpPr>
      <p:sp>
        <p:nvSpPr>
          <p:cNvPr id="61" name="Google Shape;61;p10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FF0000"/>
              </a:buClr>
              <a:buSzPts val="4400"/>
              <a:buFont typeface="Calibri"/>
              <a:buNone/>
              <a:defRPr b="1">
                <a:solidFill>
                  <a:srgbClr val="FF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06"/>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FF0000"/>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3" name="Google Shape;63;p10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 name="Shape 64"/>
        <p:cNvGrpSpPr/>
        <p:nvPr/>
      </p:nvGrpSpPr>
      <p:grpSpPr>
        <a:xfrm>
          <a:off x="0" y="0"/>
          <a:ext cx="0" cy="0"/>
          <a:chOff x="0" y="0"/>
          <a:chExt cx="0" cy="0"/>
        </a:xfrm>
      </p:grpSpPr>
      <p:sp>
        <p:nvSpPr>
          <p:cNvPr id="65" name="Google Shape;65;p107"/>
          <p:cNvSpPr txBox="1"/>
          <p:nvPr>
            <p:ph type="title"/>
          </p:nvPr>
        </p:nvSpPr>
        <p:spPr>
          <a:xfrm rot="5400000">
            <a:off x="5463778" y="1371601"/>
            <a:ext cx="4388644"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FF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07"/>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rgbClr val="FF0000"/>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7" name="Google Shape;67;p10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descr="E:\websites\free-power-point-templates\2012\logos.png" id="68" name="Google Shape;68;p107"/>
          <p:cNvPicPr preferRelativeResize="0"/>
          <p:nvPr/>
        </p:nvPicPr>
        <p:blipFill rotWithShape="1">
          <a:blip r:embed="rId2">
            <a:alphaModFix/>
          </a:blip>
          <a:srcRect b="0" l="0" r="0" t="0"/>
          <a:stretch/>
        </p:blipFill>
        <p:spPr>
          <a:xfrm>
            <a:off x="3808475" y="2326213"/>
            <a:ext cx="1463784" cy="52696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0" name="Shape 20"/>
        <p:cNvGrpSpPr/>
        <p:nvPr/>
      </p:nvGrpSpPr>
      <p:grpSpPr>
        <a:xfrm>
          <a:off x="0" y="0"/>
          <a:ext cx="0" cy="0"/>
          <a:chOff x="0" y="0"/>
          <a:chExt cx="0" cy="0"/>
        </a:xfrm>
      </p:grpSpPr>
      <p:sp>
        <p:nvSpPr>
          <p:cNvPr id="21" name="Google Shape;21;p96"/>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FF0000"/>
              </a:buClr>
              <a:buSzPts val="3600"/>
              <a:buFont typeface="Calibri"/>
              <a:buNone/>
              <a:defRPr sz="3600">
                <a:solidFill>
                  <a:srgbClr val="FF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96"/>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002060"/>
              </a:buClr>
              <a:buSzPts val="2800"/>
              <a:buChar char="•"/>
              <a:defRPr sz="2800">
                <a:solidFill>
                  <a:srgbClr val="002060"/>
                </a:solidFill>
              </a:defRPr>
            </a:lvl1pPr>
            <a:lvl2pPr indent="-406400" lvl="1" marL="914400" algn="l">
              <a:spcBef>
                <a:spcPts val="560"/>
              </a:spcBef>
              <a:spcAft>
                <a:spcPts val="0"/>
              </a:spcAft>
              <a:buClr>
                <a:srgbClr val="FF0000"/>
              </a:buClr>
              <a:buSzPts val="2800"/>
              <a:buChar char="–"/>
              <a:defRPr>
                <a:solidFill>
                  <a:srgbClr val="FF0000"/>
                </a:solidFill>
              </a:defRPr>
            </a:lvl2pPr>
            <a:lvl3pPr indent="-381000" lvl="2" marL="1371600" algn="l">
              <a:spcBef>
                <a:spcPts val="480"/>
              </a:spcBef>
              <a:spcAft>
                <a:spcPts val="0"/>
              </a:spcAft>
              <a:buClr>
                <a:srgbClr val="002060"/>
              </a:buClr>
              <a:buSzPts val="2400"/>
              <a:buChar char="•"/>
              <a:defRPr>
                <a:solidFill>
                  <a:srgbClr val="002060"/>
                </a:solidFill>
              </a:defRPr>
            </a:lvl3pPr>
            <a:lvl4pPr indent="-355600" lvl="3" marL="1828800" algn="l">
              <a:spcBef>
                <a:spcPts val="400"/>
              </a:spcBef>
              <a:spcAft>
                <a:spcPts val="0"/>
              </a:spcAft>
              <a:buClr>
                <a:srgbClr val="002060"/>
              </a:buClr>
              <a:buSzPts val="2000"/>
              <a:buChar char="–"/>
              <a:defRPr>
                <a:solidFill>
                  <a:srgbClr val="002060"/>
                </a:solidFill>
              </a:defRPr>
            </a:lvl4pPr>
            <a:lvl5pPr indent="-355600" lvl="4" marL="2286000" algn="l">
              <a:spcBef>
                <a:spcPts val="400"/>
              </a:spcBef>
              <a:spcAft>
                <a:spcPts val="0"/>
              </a:spcAft>
              <a:buClr>
                <a:srgbClr val="002060"/>
              </a:buClr>
              <a:buSzPts val="2000"/>
              <a:buChar char="»"/>
              <a:defRPr>
                <a:solidFill>
                  <a:srgbClr val="002060"/>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 name="Google Shape;23;p9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97"/>
          <p:cNvSpPr txBox="1"/>
          <p:nvPr>
            <p:ph type="title"/>
          </p:nvPr>
        </p:nvSpPr>
        <p:spPr>
          <a:xfrm>
            <a:off x="492566" y="377040"/>
            <a:ext cx="6284320" cy="72534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B00F0"/>
              </a:buClr>
              <a:buSzPts val="3600"/>
              <a:buFont typeface="Calibri"/>
              <a:buNone/>
              <a:defRPr sz="3600">
                <a:solidFill>
                  <a:srgbClr val="0B00F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97"/>
          <p:cNvSpPr txBox="1"/>
          <p:nvPr>
            <p:ph idx="1" type="body"/>
          </p:nvPr>
        </p:nvSpPr>
        <p:spPr>
          <a:xfrm>
            <a:off x="492566" y="1140565"/>
            <a:ext cx="6284320" cy="3511061"/>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002060"/>
              </a:buClr>
              <a:buSzPts val="2800"/>
              <a:buChar char="•"/>
              <a:defRPr sz="2800">
                <a:solidFill>
                  <a:srgbClr val="002060"/>
                </a:solidFill>
              </a:defRPr>
            </a:lvl1pPr>
            <a:lvl2pPr indent="-406400" lvl="1" marL="914400" algn="l">
              <a:spcBef>
                <a:spcPts val="560"/>
              </a:spcBef>
              <a:spcAft>
                <a:spcPts val="0"/>
              </a:spcAft>
              <a:buClr>
                <a:srgbClr val="FF0000"/>
              </a:buClr>
              <a:buSzPts val="2800"/>
              <a:buChar char="–"/>
              <a:defRPr>
                <a:solidFill>
                  <a:srgbClr val="FF0000"/>
                </a:solidFill>
              </a:defRPr>
            </a:lvl2pPr>
            <a:lvl3pPr indent="-381000" lvl="2" marL="1371600" algn="l">
              <a:spcBef>
                <a:spcPts val="480"/>
              </a:spcBef>
              <a:spcAft>
                <a:spcPts val="0"/>
              </a:spcAft>
              <a:buClr>
                <a:srgbClr val="002060"/>
              </a:buClr>
              <a:buSzPts val="2400"/>
              <a:buChar char="•"/>
              <a:defRPr>
                <a:solidFill>
                  <a:srgbClr val="002060"/>
                </a:solidFill>
              </a:defRPr>
            </a:lvl3pPr>
            <a:lvl4pPr indent="-355600" lvl="3" marL="1828800" algn="l">
              <a:spcBef>
                <a:spcPts val="400"/>
              </a:spcBef>
              <a:spcAft>
                <a:spcPts val="0"/>
              </a:spcAft>
              <a:buClr>
                <a:srgbClr val="002060"/>
              </a:buClr>
              <a:buSzPts val="2000"/>
              <a:buChar char="–"/>
              <a:defRPr>
                <a:solidFill>
                  <a:srgbClr val="002060"/>
                </a:solidFill>
              </a:defRPr>
            </a:lvl4pPr>
            <a:lvl5pPr indent="-355600" lvl="4" marL="2286000" algn="l">
              <a:spcBef>
                <a:spcPts val="400"/>
              </a:spcBef>
              <a:spcAft>
                <a:spcPts val="0"/>
              </a:spcAft>
              <a:buClr>
                <a:srgbClr val="002060"/>
              </a:buClr>
              <a:buSzPts val="2000"/>
              <a:buChar char="»"/>
              <a:defRPr>
                <a:solidFill>
                  <a:srgbClr val="002060"/>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 name="Google Shape;27;p9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9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FF0000"/>
              </a:buClr>
              <a:buSzPts val="4400"/>
              <a:buFont typeface="Calibri"/>
              <a:buNone/>
              <a:defRPr>
                <a:solidFill>
                  <a:srgbClr val="FF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9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 name="Shape 31"/>
        <p:cNvGrpSpPr/>
        <p:nvPr/>
      </p:nvGrpSpPr>
      <p:grpSpPr>
        <a:xfrm>
          <a:off x="0" y="0"/>
          <a:ext cx="0" cy="0"/>
          <a:chOff x="0" y="0"/>
          <a:chExt cx="0" cy="0"/>
        </a:xfrm>
      </p:grpSpPr>
      <p:sp>
        <p:nvSpPr>
          <p:cNvPr id="32" name="Google Shape;32;p9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00"/>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FF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00"/>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FF0000"/>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00"/>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rgbClr val="FF0000"/>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0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p:cSld name="Custom">
    <p:spTree>
      <p:nvGrpSpPr>
        <p:cNvPr id="38" name="Shape 3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102"/>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FF0000"/>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02"/>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2" name="Google Shape;42;p10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103"/>
          <p:cNvSpPr txBox="1"/>
          <p:nvPr>
            <p:ph type="title"/>
          </p:nvPr>
        </p:nvSpPr>
        <p:spPr>
          <a:xfrm>
            <a:off x="525317" y="234777"/>
            <a:ext cx="8093365" cy="7635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FF0000"/>
              </a:buClr>
              <a:buSzPts val="3600"/>
              <a:buFont typeface="Calibri"/>
              <a:buNone/>
              <a:defRPr b="1" sz="3600">
                <a:solidFill>
                  <a:srgbClr val="FF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03"/>
          <p:cNvSpPr txBox="1"/>
          <p:nvPr>
            <p:ph idx="1" type="body"/>
          </p:nvPr>
        </p:nvSpPr>
        <p:spPr>
          <a:xfrm>
            <a:off x="536879" y="1633397"/>
            <a:ext cx="4040188" cy="479822"/>
          </a:xfrm>
          <a:prstGeom prst="rect">
            <a:avLst/>
          </a:prstGeom>
          <a:noFill/>
          <a:ln>
            <a:noFill/>
          </a:ln>
        </p:spPr>
        <p:txBody>
          <a:bodyPr anchorCtr="0" anchor="b" bIns="45700" lIns="91425" spcFirstLastPara="1" rIns="91425" wrap="square" tIns="45700">
            <a:normAutofit/>
          </a:bodyPr>
          <a:lstStyle>
            <a:lvl1pPr indent="-228600" lvl="0" marL="457200" algn="ctr">
              <a:spcBef>
                <a:spcPts val="480"/>
              </a:spcBef>
              <a:spcAft>
                <a:spcPts val="0"/>
              </a:spcAft>
              <a:buClr>
                <a:srgbClr val="002060"/>
              </a:buClr>
              <a:buSzPts val="2400"/>
              <a:buNone/>
              <a:defRPr b="1" sz="2400">
                <a:solidFill>
                  <a:srgbClr val="002060"/>
                </a:solidFill>
              </a:defRPr>
            </a:lvl1pPr>
            <a:lvl2pPr indent="-228600" lvl="1" marL="914400" algn="l">
              <a:spcBef>
                <a:spcPts val="400"/>
              </a:spcBef>
              <a:spcAft>
                <a:spcPts val="0"/>
              </a:spcAft>
              <a:buClr>
                <a:srgbClr val="FF0000"/>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6" name="Google Shape;46;p103"/>
          <p:cNvSpPr txBox="1"/>
          <p:nvPr>
            <p:ph idx="2" type="body"/>
          </p:nvPr>
        </p:nvSpPr>
        <p:spPr>
          <a:xfrm>
            <a:off x="536879" y="2105794"/>
            <a:ext cx="4040188" cy="2276294"/>
          </a:xfrm>
          <a:prstGeom prst="rect">
            <a:avLst/>
          </a:prstGeom>
          <a:noFill/>
          <a:ln>
            <a:noFill/>
          </a:ln>
        </p:spPr>
        <p:txBody>
          <a:bodyPr anchorCtr="0" anchor="t" bIns="45700" lIns="91425" spcFirstLastPara="1" rIns="91425" wrap="square" tIns="45700">
            <a:normAutofit/>
          </a:bodyPr>
          <a:lstStyle>
            <a:lvl1pPr indent="-381000" lvl="0" marL="457200" algn="ctr">
              <a:spcBef>
                <a:spcPts val="480"/>
              </a:spcBef>
              <a:spcAft>
                <a:spcPts val="0"/>
              </a:spcAft>
              <a:buClr>
                <a:srgbClr val="002060"/>
              </a:buClr>
              <a:buSzPts val="2400"/>
              <a:buChar char="•"/>
              <a:defRPr sz="2400">
                <a:solidFill>
                  <a:srgbClr val="002060"/>
                </a:solidFill>
              </a:defRPr>
            </a:lvl1pPr>
            <a:lvl2pPr indent="-355600" lvl="1" marL="914400" algn="ctr">
              <a:spcBef>
                <a:spcPts val="400"/>
              </a:spcBef>
              <a:spcAft>
                <a:spcPts val="0"/>
              </a:spcAft>
              <a:buClr>
                <a:srgbClr val="002060"/>
              </a:buClr>
              <a:buSzPts val="2000"/>
              <a:buChar char="–"/>
              <a:defRPr sz="2000">
                <a:solidFill>
                  <a:srgbClr val="002060"/>
                </a:solidFill>
              </a:defRPr>
            </a:lvl2pPr>
            <a:lvl3pPr indent="-342900" lvl="2" marL="1371600" algn="ctr">
              <a:spcBef>
                <a:spcPts val="360"/>
              </a:spcBef>
              <a:spcAft>
                <a:spcPts val="0"/>
              </a:spcAft>
              <a:buClr>
                <a:srgbClr val="002060"/>
              </a:buClr>
              <a:buSzPts val="1800"/>
              <a:buChar char="•"/>
              <a:defRPr sz="1800">
                <a:solidFill>
                  <a:srgbClr val="002060"/>
                </a:solidFill>
              </a:defRPr>
            </a:lvl3pPr>
            <a:lvl4pPr indent="-330200" lvl="3" marL="1828800" algn="ctr">
              <a:spcBef>
                <a:spcPts val="320"/>
              </a:spcBef>
              <a:spcAft>
                <a:spcPts val="0"/>
              </a:spcAft>
              <a:buClr>
                <a:srgbClr val="002060"/>
              </a:buClr>
              <a:buSzPts val="1600"/>
              <a:buChar char="–"/>
              <a:defRPr sz="1600">
                <a:solidFill>
                  <a:srgbClr val="002060"/>
                </a:solidFill>
              </a:defRPr>
            </a:lvl4pPr>
            <a:lvl5pPr indent="-330200" lvl="4" marL="2286000" algn="ctr">
              <a:spcBef>
                <a:spcPts val="320"/>
              </a:spcBef>
              <a:spcAft>
                <a:spcPts val="0"/>
              </a:spcAft>
              <a:buClr>
                <a:srgbClr val="002060"/>
              </a:buClr>
              <a:buSzPts val="1600"/>
              <a:buChar char="»"/>
              <a:defRPr sz="1600">
                <a:solidFill>
                  <a:srgbClr val="002060"/>
                </a:solidFil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7" name="Google Shape;47;p103"/>
          <p:cNvSpPr txBox="1"/>
          <p:nvPr>
            <p:ph idx="3" type="body"/>
          </p:nvPr>
        </p:nvSpPr>
        <p:spPr>
          <a:xfrm>
            <a:off x="4572000" y="1633397"/>
            <a:ext cx="4041775" cy="479822"/>
          </a:xfrm>
          <a:prstGeom prst="rect">
            <a:avLst/>
          </a:prstGeom>
          <a:noFill/>
          <a:ln>
            <a:noFill/>
          </a:ln>
        </p:spPr>
        <p:txBody>
          <a:bodyPr anchorCtr="0" anchor="b" bIns="45700" lIns="91425" spcFirstLastPara="1" rIns="91425" wrap="square" tIns="45700">
            <a:normAutofit/>
          </a:bodyPr>
          <a:lstStyle>
            <a:lvl1pPr indent="-228600" lvl="0" marL="457200" algn="ctr">
              <a:spcBef>
                <a:spcPts val="480"/>
              </a:spcBef>
              <a:spcAft>
                <a:spcPts val="0"/>
              </a:spcAft>
              <a:buClr>
                <a:srgbClr val="002060"/>
              </a:buClr>
              <a:buSzPts val="2400"/>
              <a:buNone/>
              <a:defRPr b="1" sz="2400">
                <a:solidFill>
                  <a:srgbClr val="002060"/>
                </a:solidFill>
              </a:defRPr>
            </a:lvl1pPr>
            <a:lvl2pPr indent="-228600" lvl="1" marL="914400" algn="l">
              <a:spcBef>
                <a:spcPts val="400"/>
              </a:spcBef>
              <a:spcAft>
                <a:spcPts val="0"/>
              </a:spcAft>
              <a:buClr>
                <a:srgbClr val="FF0000"/>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8" name="Google Shape;48;p103"/>
          <p:cNvSpPr txBox="1"/>
          <p:nvPr>
            <p:ph idx="4" type="body"/>
          </p:nvPr>
        </p:nvSpPr>
        <p:spPr>
          <a:xfrm>
            <a:off x="4572000" y="2105794"/>
            <a:ext cx="4041775" cy="2276294"/>
          </a:xfrm>
          <a:prstGeom prst="rect">
            <a:avLst/>
          </a:prstGeom>
          <a:noFill/>
          <a:ln>
            <a:noFill/>
          </a:ln>
        </p:spPr>
        <p:txBody>
          <a:bodyPr anchorCtr="0" anchor="t" bIns="45700" lIns="91425" spcFirstLastPara="1" rIns="91425" wrap="square" tIns="45700">
            <a:normAutofit/>
          </a:bodyPr>
          <a:lstStyle>
            <a:lvl1pPr indent="-381000" lvl="0" marL="457200" algn="ctr">
              <a:spcBef>
                <a:spcPts val="480"/>
              </a:spcBef>
              <a:spcAft>
                <a:spcPts val="0"/>
              </a:spcAft>
              <a:buClr>
                <a:srgbClr val="002060"/>
              </a:buClr>
              <a:buSzPts val="2400"/>
              <a:buChar char="•"/>
              <a:defRPr sz="2400">
                <a:solidFill>
                  <a:srgbClr val="002060"/>
                </a:solidFill>
              </a:defRPr>
            </a:lvl1pPr>
            <a:lvl2pPr indent="-355600" lvl="1" marL="914400" algn="ctr">
              <a:spcBef>
                <a:spcPts val="400"/>
              </a:spcBef>
              <a:spcAft>
                <a:spcPts val="0"/>
              </a:spcAft>
              <a:buClr>
                <a:srgbClr val="002060"/>
              </a:buClr>
              <a:buSzPts val="2000"/>
              <a:buChar char="–"/>
              <a:defRPr sz="2000">
                <a:solidFill>
                  <a:srgbClr val="002060"/>
                </a:solidFill>
              </a:defRPr>
            </a:lvl2pPr>
            <a:lvl3pPr indent="-342900" lvl="2" marL="1371600" algn="ctr">
              <a:spcBef>
                <a:spcPts val="360"/>
              </a:spcBef>
              <a:spcAft>
                <a:spcPts val="0"/>
              </a:spcAft>
              <a:buClr>
                <a:srgbClr val="002060"/>
              </a:buClr>
              <a:buSzPts val="1800"/>
              <a:buChar char="•"/>
              <a:defRPr sz="1800">
                <a:solidFill>
                  <a:srgbClr val="002060"/>
                </a:solidFill>
              </a:defRPr>
            </a:lvl3pPr>
            <a:lvl4pPr indent="-330200" lvl="3" marL="1828800" algn="ctr">
              <a:spcBef>
                <a:spcPts val="320"/>
              </a:spcBef>
              <a:spcAft>
                <a:spcPts val="0"/>
              </a:spcAft>
              <a:buClr>
                <a:srgbClr val="002060"/>
              </a:buClr>
              <a:buSzPts val="1600"/>
              <a:buChar char="–"/>
              <a:defRPr sz="1600">
                <a:solidFill>
                  <a:srgbClr val="002060"/>
                </a:solidFill>
              </a:defRPr>
            </a:lvl4pPr>
            <a:lvl5pPr indent="-330200" lvl="4" marL="2286000" algn="ctr">
              <a:spcBef>
                <a:spcPts val="320"/>
              </a:spcBef>
              <a:spcAft>
                <a:spcPts val="0"/>
              </a:spcAft>
              <a:buClr>
                <a:srgbClr val="002060"/>
              </a:buClr>
              <a:buSzPts val="1600"/>
              <a:buChar char="»"/>
              <a:defRPr sz="1600">
                <a:solidFill>
                  <a:srgbClr val="002060"/>
                </a:solidFil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 name="Google Shape;49;p10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94"/>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rgbClr val="FF0000"/>
              </a:buClr>
              <a:buSzPts val="4400"/>
              <a:buFont typeface="Calibri"/>
              <a:buNone/>
              <a:defRPr b="1" i="0" sz="4400" u="none" cap="none" strike="noStrike">
                <a:solidFill>
                  <a:srgbClr val="FF0000"/>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94"/>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rgbClr val="FF0000"/>
              </a:buClr>
              <a:buSzPts val="2800"/>
              <a:buFont typeface="Arial"/>
              <a:buChar char="–"/>
              <a:defRPr b="0" i="0" sz="2800" u="none" cap="none" strike="noStrike">
                <a:solidFill>
                  <a:srgbClr val="FF0000"/>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9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9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9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15" name="Google Shape;15;p94"/>
          <p:cNvSpPr txBox="1"/>
          <p:nvPr/>
        </p:nvSpPr>
        <p:spPr>
          <a:xfrm>
            <a:off x="-9150" y="5213747"/>
            <a:ext cx="83896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400" u="none" cap="none" strike="noStrike">
                <a:solidFill>
                  <a:srgbClr val="A5A5A5"/>
                </a:solidFill>
                <a:latin typeface="Calibri"/>
                <a:ea typeface="Calibri"/>
                <a:cs typeface="Calibri"/>
                <a:sym typeface="Calibri"/>
              </a:rPr>
              <a:t>This presentation uses a free template provided by FPPT.com</a:t>
            </a:r>
            <a:endParaRPr/>
          </a:p>
          <a:p>
            <a:pPr indent="0" lvl="0" marL="0" marR="0" rtl="0" algn="l">
              <a:spcBef>
                <a:spcPts val="0"/>
              </a:spcBef>
              <a:spcAft>
                <a:spcPts val="0"/>
              </a:spcAft>
              <a:buNone/>
            </a:pPr>
            <a:r>
              <a:rPr lang="en-IN" sz="1400">
                <a:solidFill>
                  <a:srgbClr val="A5A5A5"/>
                </a:solidFill>
                <a:latin typeface="Calibri"/>
                <a:ea typeface="Calibri"/>
                <a:cs typeface="Calibri"/>
                <a:sym typeface="Calibri"/>
              </a:rPr>
              <a:t>www.free-power-point-templates.com</a:t>
            </a:r>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2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3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2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3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4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3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60.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5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7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4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55.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58.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44.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5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4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5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7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48.jpg"/><Relationship Id="rId4" Type="http://schemas.openxmlformats.org/officeDocument/2006/relationships/image" Target="../media/image6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5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5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4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6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 Id="rId3"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hyperlink" Target="https://www.youtube.com/watch?v=P18EdAKuC1U" TargetMode="External"/><Relationship Id="rId4" Type="http://schemas.openxmlformats.org/officeDocument/2006/relationships/image" Target="../media/image6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54.png"/><Relationship Id="rId4" Type="http://schemas.openxmlformats.org/officeDocument/2006/relationships/image" Target="../media/image7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hyperlink" Target="http://researcher.watson.ibm.com/researcher/view_group_pubs.php?grp=2099"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61.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64.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7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3.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70.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74.jpg"/><Relationship Id="rId4" Type="http://schemas.openxmlformats.org/officeDocument/2006/relationships/image" Target="../media/image62.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65.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72.jpg"/><Relationship Id="rId4" Type="http://schemas.openxmlformats.org/officeDocument/2006/relationships/image" Target="../media/image76.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image" Target="../media/image7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
          <p:cNvSpPr txBox="1"/>
          <p:nvPr>
            <p:ph type="ctrTitle"/>
          </p:nvPr>
        </p:nvSpPr>
        <p:spPr>
          <a:xfrm>
            <a:off x="189777" y="413107"/>
            <a:ext cx="8203575" cy="1466212"/>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n-IN"/>
              <a:t>Data Analytics &amp; Visualization</a:t>
            </a:r>
            <a:endParaRPr/>
          </a:p>
        </p:txBody>
      </p:sp>
      <p:sp>
        <p:nvSpPr>
          <p:cNvPr id="74" name="Google Shape;74;p1"/>
          <p:cNvSpPr txBox="1"/>
          <p:nvPr>
            <p:ph idx="1" type="subTitle"/>
          </p:nvPr>
        </p:nvSpPr>
        <p:spPr>
          <a:xfrm>
            <a:off x="204399" y="2571750"/>
            <a:ext cx="8188953" cy="10858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3635"/>
              </a:buClr>
              <a:buSzPts val="2800"/>
              <a:buNone/>
            </a:pPr>
            <a:r>
              <a:rPr b="1" lang="en-IN">
                <a:solidFill>
                  <a:srgbClr val="003635"/>
                </a:solidFill>
              </a:rPr>
              <a:t>T.E.   AI and DS -  Jan 2023</a:t>
            </a:r>
            <a:endParaRPr/>
          </a:p>
          <a:p>
            <a:pPr indent="0" lvl="0" marL="0" rtl="0" algn="l">
              <a:spcBef>
                <a:spcPts val="560"/>
              </a:spcBef>
              <a:spcAft>
                <a:spcPts val="0"/>
              </a:spcAft>
              <a:buClr>
                <a:srgbClr val="003635"/>
              </a:buClr>
              <a:buSzPts val="2800"/>
              <a:buNone/>
            </a:pPr>
            <a:r>
              <a:rPr b="1" lang="en-IN">
                <a:solidFill>
                  <a:srgbClr val="003635"/>
                </a:solidFill>
              </a:rPr>
              <a:t>Dr. M. Vijayalakshmi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0"/>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1"/>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2"/>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3"/>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4"/>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5"/>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6"/>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7"/>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8"/>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2"/>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0000"/>
              </a:buClr>
              <a:buSzPts val="3600"/>
              <a:buFont typeface="Calibri"/>
              <a:buNone/>
            </a:pPr>
            <a:r>
              <a:rPr lang="en-IN"/>
              <a:t>Module 4   Text Analytics</a:t>
            </a:r>
            <a:endParaRPr/>
          </a:p>
        </p:txBody>
      </p:sp>
      <p:sp>
        <p:nvSpPr>
          <p:cNvPr id="80" name="Google Shape;80;p2"/>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rgbClr val="002060"/>
              </a:buClr>
              <a:buSzPct val="100000"/>
              <a:buChar char="•"/>
            </a:pPr>
            <a:r>
              <a:rPr lang="en-IN" sz="3600"/>
              <a:t> History of text mining, Roots of text mining </a:t>
            </a:r>
            <a:endParaRPr/>
          </a:p>
          <a:p>
            <a:pPr indent="-342900" lvl="0" marL="342900" rtl="0" algn="l">
              <a:spcBef>
                <a:spcPts val="666"/>
              </a:spcBef>
              <a:spcAft>
                <a:spcPts val="0"/>
              </a:spcAft>
              <a:buClr>
                <a:srgbClr val="002060"/>
              </a:buClr>
              <a:buSzPct val="100000"/>
              <a:buChar char="•"/>
            </a:pPr>
            <a:r>
              <a:rPr lang="en-IN" sz="3600"/>
              <a:t>Overview of seven practices of text analytics</a:t>
            </a:r>
            <a:endParaRPr/>
          </a:p>
          <a:p>
            <a:pPr indent="-342900" lvl="0" marL="342900" rtl="0" algn="l">
              <a:spcBef>
                <a:spcPts val="666"/>
              </a:spcBef>
              <a:spcAft>
                <a:spcPts val="0"/>
              </a:spcAft>
              <a:buClr>
                <a:srgbClr val="002060"/>
              </a:buClr>
              <a:buSzPct val="100000"/>
              <a:buChar char="•"/>
            </a:pPr>
            <a:r>
              <a:rPr lang="en-IN" sz="3600"/>
              <a:t> Application and use cases for Text mining:</a:t>
            </a:r>
            <a:endParaRPr/>
          </a:p>
          <a:p>
            <a:pPr indent="-285781" lvl="1" marL="742950" rtl="0" algn="l">
              <a:spcBef>
                <a:spcPts val="647"/>
              </a:spcBef>
              <a:spcAft>
                <a:spcPts val="0"/>
              </a:spcAft>
              <a:buClr>
                <a:srgbClr val="FF0000"/>
              </a:buClr>
              <a:buSzPct val="100000"/>
              <a:buChar char="–"/>
            </a:pPr>
            <a:r>
              <a:rPr lang="en-IN" sz="3500">
                <a:latin typeface="Times New Roman"/>
                <a:ea typeface="Times New Roman"/>
                <a:cs typeface="Times New Roman"/>
                <a:sym typeface="Times New Roman"/>
              </a:rPr>
              <a:t>extracting meaning from unstructured text</a:t>
            </a:r>
            <a:endParaRPr/>
          </a:p>
          <a:p>
            <a:pPr indent="-285781" lvl="1" marL="742950" rtl="0" algn="l">
              <a:spcBef>
                <a:spcPts val="647"/>
              </a:spcBef>
              <a:spcAft>
                <a:spcPts val="0"/>
              </a:spcAft>
              <a:buClr>
                <a:srgbClr val="FF0000"/>
              </a:buClr>
              <a:buSzPct val="100000"/>
              <a:buChar char="–"/>
            </a:pPr>
            <a:r>
              <a:rPr lang="en-IN" sz="3500">
                <a:latin typeface="Times New Roman"/>
                <a:ea typeface="Times New Roman"/>
                <a:cs typeface="Times New Roman"/>
                <a:sym typeface="Times New Roman"/>
              </a:rPr>
              <a:t>Summarizing Text. </a:t>
            </a:r>
            <a:endParaRPr sz="4800"/>
          </a:p>
          <a:p>
            <a:pPr indent="0" lvl="0" marL="0" rtl="0" algn="l">
              <a:spcBef>
                <a:spcPts val="888"/>
              </a:spcBef>
              <a:spcAft>
                <a:spcPts val="0"/>
              </a:spcAft>
              <a:buClr>
                <a:srgbClr val="002060"/>
              </a:buClr>
              <a:buSzPct val="100000"/>
              <a:buNone/>
            </a:pPr>
            <a:r>
              <a:rPr lang="en-IN" sz="4800"/>
              <a:t> </a:t>
            </a:r>
            <a:endParaRPr/>
          </a:p>
        </p:txBody>
      </p:sp>
      <p:sp>
        <p:nvSpPr>
          <p:cNvPr id="81" name="Google Shape;81;p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descr="page2image14965664" id="82" name="Google Shape;82;p2"/>
          <p:cNvPicPr preferRelativeResize="0"/>
          <p:nvPr/>
        </p:nvPicPr>
        <p:blipFill rotWithShape="1">
          <a:blip r:embed="rId3">
            <a:alphaModFix/>
          </a:blip>
          <a:srcRect b="0" l="0" r="0" t="0"/>
          <a:stretch/>
        </p:blipFill>
        <p:spPr>
          <a:xfrm>
            <a:off x="0" y="0"/>
            <a:ext cx="12700" cy="533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492566" y="102393"/>
            <a:ext cx="6284320" cy="725349"/>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B00F0"/>
              </a:buClr>
              <a:buSzPts val="3600"/>
              <a:buFont typeface="Calibri"/>
              <a:buNone/>
            </a:pPr>
            <a:r>
              <a:rPr lang="en-IN"/>
              <a:t>History</a:t>
            </a:r>
            <a:endParaRPr/>
          </a:p>
        </p:txBody>
      </p:sp>
      <p:sp>
        <p:nvSpPr>
          <p:cNvPr id="185" name="Google Shape;185;p2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86" name="Google Shape;186;p20"/>
          <p:cNvPicPr preferRelativeResize="0"/>
          <p:nvPr/>
        </p:nvPicPr>
        <p:blipFill rotWithShape="1">
          <a:blip r:embed="rId3">
            <a:alphaModFix/>
          </a:blip>
          <a:srcRect b="0" l="0" r="0" t="0"/>
          <a:stretch/>
        </p:blipFill>
        <p:spPr>
          <a:xfrm>
            <a:off x="178475" y="1209018"/>
            <a:ext cx="6912501" cy="3722518"/>
          </a:xfrm>
          <a:prstGeom prst="rect">
            <a:avLst/>
          </a:prstGeom>
          <a:solidFill>
            <a:srgbClr val="DAE5F1"/>
          </a:solid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92" name="Google Shape;192;p21"/>
          <p:cNvPicPr preferRelativeResize="0"/>
          <p:nvPr/>
        </p:nvPicPr>
        <p:blipFill rotWithShape="1">
          <a:blip r:embed="rId3">
            <a:alphaModFix/>
          </a:blip>
          <a:srcRect b="0" l="0" r="0" t="0"/>
          <a:stretch/>
        </p:blipFill>
        <p:spPr>
          <a:xfrm>
            <a:off x="111760" y="102393"/>
            <a:ext cx="7396480" cy="484552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2"/>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0000"/>
              </a:buClr>
              <a:buSzPts val="3600"/>
              <a:buFont typeface="Calibri"/>
              <a:buNone/>
            </a:pPr>
            <a:r>
              <a:rPr lang="en-IN"/>
              <a:t>First Text Mining Approaches </a:t>
            </a:r>
            <a:endParaRPr/>
          </a:p>
        </p:txBody>
      </p:sp>
      <p:sp>
        <p:nvSpPr>
          <p:cNvPr id="198" name="Google Shape;198;p22"/>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2060"/>
              </a:buClr>
              <a:buSzPts val="3200"/>
              <a:buFont typeface="Arial"/>
              <a:buChar char="•"/>
            </a:pPr>
            <a:r>
              <a:rPr lang="en-IN" sz="3200">
                <a:latin typeface="Arial"/>
                <a:ea typeface="Arial"/>
                <a:cs typeface="Arial"/>
                <a:sym typeface="Arial"/>
              </a:rPr>
              <a:t>Library science for text summarization and classification</a:t>
            </a:r>
            <a:endParaRPr sz="4400"/>
          </a:p>
          <a:p>
            <a:pPr indent="-342900" lvl="0" marL="342900" rtl="0" algn="l">
              <a:spcBef>
                <a:spcPts val="640"/>
              </a:spcBef>
              <a:spcAft>
                <a:spcPts val="0"/>
              </a:spcAft>
              <a:buClr>
                <a:srgbClr val="002060"/>
              </a:buClr>
              <a:buSzPts val="3200"/>
              <a:buFont typeface="Arial"/>
              <a:buChar char="•"/>
            </a:pPr>
            <a:r>
              <a:rPr lang="en-IN" sz="3200">
                <a:latin typeface="Arial"/>
                <a:ea typeface="Arial"/>
                <a:cs typeface="Arial"/>
                <a:sym typeface="Arial"/>
              </a:rPr>
              <a:t>Information science </a:t>
            </a:r>
            <a:endParaRPr sz="4400"/>
          </a:p>
          <a:p>
            <a:pPr indent="-342900" lvl="0" marL="342900" rtl="0" algn="l">
              <a:spcBef>
                <a:spcPts val="640"/>
              </a:spcBef>
              <a:spcAft>
                <a:spcPts val="0"/>
              </a:spcAft>
              <a:buClr>
                <a:srgbClr val="002060"/>
              </a:buClr>
              <a:buSzPts val="3200"/>
              <a:buFont typeface="Arial"/>
              <a:buChar char="•"/>
            </a:pPr>
            <a:r>
              <a:rPr lang="en-IN" sz="3200">
                <a:latin typeface="Arial"/>
                <a:ea typeface="Arial"/>
                <a:cs typeface="Arial"/>
                <a:sym typeface="Arial"/>
              </a:rPr>
              <a:t>Natural language processing </a:t>
            </a:r>
            <a:endParaRPr sz="4400"/>
          </a:p>
          <a:p>
            <a:pPr indent="-63500" lvl="0" marL="342900" rtl="0" algn="l">
              <a:spcBef>
                <a:spcPts val="880"/>
              </a:spcBef>
              <a:spcAft>
                <a:spcPts val="0"/>
              </a:spcAft>
              <a:buClr>
                <a:srgbClr val="002060"/>
              </a:buClr>
              <a:buSzPts val="4400"/>
              <a:buNone/>
            </a:pPr>
            <a:r>
              <a:t/>
            </a:r>
            <a:endParaRPr sz="4400"/>
          </a:p>
        </p:txBody>
      </p:sp>
      <p:sp>
        <p:nvSpPr>
          <p:cNvPr id="199" name="Google Shape;199;p2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0000"/>
              </a:buClr>
              <a:buSzPts val="3600"/>
              <a:buFont typeface="Calibri"/>
              <a:buNone/>
            </a:pPr>
            <a:r>
              <a:rPr lang="en-IN"/>
              <a:t>Roots of Text Mining</a:t>
            </a:r>
            <a:endParaRPr/>
          </a:p>
        </p:txBody>
      </p:sp>
      <p:sp>
        <p:nvSpPr>
          <p:cNvPr id="215" name="Google Shape;215;p25"/>
          <p:cNvSpPr txBox="1"/>
          <p:nvPr>
            <p:ph idx="1" type="body"/>
          </p:nvPr>
        </p:nvSpPr>
        <p:spPr>
          <a:xfrm>
            <a:off x="448966" y="1032107"/>
            <a:ext cx="8246070" cy="3830216"/>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rgbClr val="7030A0"/>
              </a:buClr>
              <a:buSzPct val="100000"/>
              <a:buChar char="•"/>
            </a:pPr>
            <a:r>
              <a:rPr b="1" lang="en-IN" sz="2400">
                <a:solidFill>
                  <a:srgbClr val="7030A0"/>
                </a:solidFill>
                <a:latin typeface="Arial"/>
                <a:ea typeface="Arial"/>
                <a:cs typeface="Arial"/>
                <a:sym typeface="Arial"/>
              </a:rPr>
              <a:t>Many developments in technology and applications contributed to the modern text analysis systems. </a:t>
            </a:r>
            <a:endParaRPr/>
          </a:p>
          <a:p>
            <a:pPr indent="-342900" lvl="0" marL="342900" rtl="0" algn="l">
              <a:spcBef>
                <a:spcPts val="442"/>
              </a:spcBef>
              <a:spcAft>
                <a:spcPts val="0"/>
              </a:spcAft>
              <a:buClr>
                <a:srgbClr val="161616"/>
              </a:buClr>
              <a:buSzPct val="100000"/>
              <a:buChar char="•"/>
            </a:pPr>
            <a:r>
              <a:rPr b="0" i="0" lang="en-IN" sz="2600">
                <a:solidFill>
                  <a:srgbClr val="161616"/>
                </a:solidFill>
                <a:latin typeface="Arial"/>
                <a:ea typeface="Arial"/>
                <a:cs typeface="Arial"/>
                <a:sym typeface="Arial"/>
              </a:rPr>
              <a:t>Information retrieval- (IR) returns relevant information or documents based on a pre-defined set of queries or phrases. </a:t>
            </a:r>
            <a:endParaRPr/>
          </a:p>
          <a:p>
            <a:pPr indent="-342900" lvl="0" marL="342900" rtl="0" algn="l">
              <a:spcBef>
                <a:spcPts val="442"/>
              </a:spcBef>
              <a:spcAft>
                <a:spcPts val="0"/>
              </a:spcAft>
              <a:buClr>
                <a:srgbClr val="002060"/>
              </a:buClr>
              <a:buSzPct val="100000"/>
              <a:buChar char="•"/>
            </a:pPr>
            <a:r>
              <a:rPr lang="en-IN" sz="2600">
                <a:latin typeface="Arial"/>
                <a:ea typeface="Arial"/>
                <a:cs typeface="Arial"/>
                <a:sym typeface="Arial"/>
              </a:rPr>
              <a:t>IR systems distinguishes a set of documents as an answer to a logical query using a set of key words, possibly augmented by a thesaurus. </a:t>
            </a:r>
            <a:endParaRPr b="0" i="0" sz="2600">
              <a:solidFill>
                <a:srgbClr val="161616"/>
              </a:solidFill>
              <a:latin typeface="Arial"/>
              <a:ea typeface="Arial"/>
              <a:cs typeface="Arial"/>
              <a:sym typeface="Arial"/>
            </a:endParaRPr>
          </a:p>
          <a:p>
            <a:pPr indent="-342900" lvl="0" marL="342900" rtl="0" algn="l">
              <a:spcBef>
                <a:spcPts val="442"/>
              </a:spcBef>
              <a:spcAft>
                <a:spcPts val="0"/>
              </a:spcAft>
              <a:buClr>
                <a:srgbClr val="161616"/>
              </a:buClr>
              <a:buSzPct val="100000"/>
              <a:buChar char="•"/>
            </a:pPr>
            <a:r>
              <a:rPr b="0" i="0" lang="en-IN" sz="2600">
                <a:solidFill>
                  <a:srgbClr val="161616"/>
                </a:solidFill>
                <a:latin typeface="Arial"/>
                <a:ea typeface="Arial"/>
                <a:cs typeface="Arial"/>
                <a:sym typeface="Arial"/>
              </a:rPr>
              <a:t>IR systems utilize algorithms to track user behaviors and identify relevant data. </a:t>
            </a:r>
            <a:endParaRPr/>
          </a:p>
          <a:p>
            <a:pPr indent="-342900" lvl="0" marL="342900" rtl="0" algn="l">
              <a:spcBef>
                <a:spcPts val="442"/>
              </a:spcBef>
              <a:spcAft>
                <a:spcPts val="0"/>
              </a:spcAft>
              <a:buClr>
                <a:srgbClr val="161616"/>
              </a:buClr>
              <a:buSzPct val="100000"/>
              <a:buChar char="•"/>
            </a:pPr>
            <a:r>
              <a:rPr b="0" i="0" lang="en-IN" sz="2600">
                <a:solidFill>
                  <a:srgbClr val="161616"/>
                </a:solidFill>
                <a:latin typeface="Arial"/>
                <a:ea typeface="Arial"/>
                <a:cs typeface="Arial"/>
                <a:sym typeface="Arial"/>
              </a:rPr>
              <a:t>Information retrieval is commonly used in library catalogue systems and popular search engines, like Google.</a:t>
            </a:r>
            <a:endParaRPr/>
          </a:p>
          <a:p>
            <a:pPr indent="-202565" lvl="0" marL="342900" rtl="0" algn="l">
              <a:spcBef>
                <a:spcPts val="442"/>
              </a:spcBef>
              <a:spcAft>
                <a:spcPts val="0"/>
              </a:spcAft>
              <a:buClr>
                <a:srgbClr val="002060"/>
              </a:buClr>
              <a:buSzPct val="100000"/>
              <a:buNone/>
            </a:pPr>
            <a:r>
              <a:t/>
            </a:r>
            <a:endParaRPr sz="2600">
              <a:latin typeface="Arial"/>
              <a:ea typeface="Arial"/>
              <a:cs typeface="Arial"/>
              <a:sym typeface="Arial"/>
            </a:endParaRPr>
          </a:p>
          <a:p>
            <a:pPr indent="-213359" lvl="0" marL="342900" rtl="0" algn="l">
              <a:spcBef>
                <a:spcPts val="408"/>
              </a:spcBef>
              <a:spcAft>
                <a:spcPts val="0"/>
              </a:spcAft>
              <a:buClr>
                <a:srgbClr val="002060"/>
              </a:buClr>
              <a:buSzPct val="100000"/>
              <a:buNone/>
            </a:pPr>
            <a:r>
              <a:t/>
            </a:r>
            <a:endParaRPr sz="2400"/>
          </a:p>
        </p:txBody>
      </p:sp>
      <p:sp>
        <p:nvSpPr>
          <p:cNvPr id="216" name="Google Shape;216;p2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lang="en-IN"/>
              <a:t>Roots of Text Mining</a:t>
            </a:r>
            <a:endParaRPr/>
          </a:p>
        </p:txBody>
      </p:sp>
      <p:sp>
        <p:nvSpPr>
          <p:cNvPr id="222" name="Google Shape;222;p26"/>
          <p:cNvSpPr txBox="1"/>
          <p:nvPr>
            <p:ph idx="1" type="body"/>
          </p:nvPr>
        </p:nvSpPr>
        <p:spPr>
          <a:xfrm>
            <a:off x="457200" y="1200150"/>
            <a:ext cx="3779520" cy="370403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rgbClr val="161616"/>
              </a:buClr>
              <a:buSzPct val="100000"/>
              <a:buChar char="•"/>
            </a:pPr>
            <a:r>
              <a:rPr b="0" i="0" lang="en-IN" sz="1800">
                <a:solidFill>
                  <a:srgbClr val="161616"/>
                </a:solidFill>
                <a:latin typeface="IBM Plex Sans"/>
                <a:ea typeface="IBM Plex Sans"/>
                <a:cs typeface="IBM Plex Sans"/>
                <a:sym typeface="IBM Plex Sans"/>
              </a:rPr>
              <a:t>Information extraction (IE) surfaces the relevant pieces of data when searching various documents. </a:t>
            </a:r>
            <a:endParaRPr/>
          </a:p>
          <a:p>
            <a:pPr indent="-342900" lvl="0" marL="342900" rtl="0" algn="l">
              <a:spcBef>
                <a:spcPts val="333"/>
              </a:spcBef>
              <a:spcAft>
                <a:spcPts val="0"/>
              </a:spcAft>
              <a:buClr>
                <a:srgbClr val="161616"/>
              </a:buClr>
              <a:buSzPct val="100000"/>
              <a:buChar char="•"/>
            </a:pPr>
            <a:r>
              <a:rPr b="0" i="0" lang="en-IN" sz="1800">
                <a:solidFill>
                  <a:srgbClr val="161616"/>
                </a:solidFill>
                <a:latin typeface="IBM Plex Sans"/>
                <a:ea typeface="IBM Plex Sans"/>
                <a:cs typeface="IBM Plex Sans"/>
                <a:sym typeface="IBM Plex Sans"/>
              </a:rPr>
              <a:t>It also focuses on extracting structured information from free text and storing these entities, attributes, and relationship information in a database. </a:t>
            </a:r>
            <a:endParaRPr/>
          </a:p>
          <a:p>
            <a:pPr indent="-342900" lvl="0" marL="342900" rtl="0" algn="l">
              <a:spcBef>
                <a:spcPts val="370"/>
              </a:spcBef>
              <a:spcAft>
                <a:spcPts val="0"/>
              </a:spcAft>
              <a:buClr>
                <a:schemeClr val="dk1"/>
              </a:buClr>
              <a:buSzPct val="100000"/>
              <a:buChar char="•"/>
            </a:pPr>
            <a:r>
              <a:rPr lang="en-IN" sz="2000">
                <a:latin typeface="Arial"/>
                <a:ea typeface="Arial"/>
                <a:cs typeface="Arial"/>
                <a:sym typeface="Arial"/>
              </a:rPr>
              <a:t>Information extraction, aims to extract from documents specific information that is then analyzed for trends or other data. </a:t>
            </a:r>
            <a:endParaRPr/>
          </a:p>
          <a:p>
            <a:pPr indent="-272415" lvl="0" marL="342900" rtl="0" algn="l">
              <a:spcBef>
                <a:spcPts val="222"/>
              </a:spcBef>
              <a:spcAft>
                <a:spcPts val="0"/>
              </a:spcAft>
              <a:buClr>
                <a:schemeClr val="dk1"/>
              </a:buClr>
              <a:buSzPct val="100000"/>
              <a:buNone/>
            </a:pPr>
            <a:r>
              <a:t/>
            </a:r>
            <a:endParaRPr sz="1200"/>
          </a:p>
          <a:p>
            <a:pPr indent="-237172" lvl="0" marL="342900" rtl="0" algn="l">
              <a:spcBef>
                <a:spcPts val="333"/>
              </a:spcBef>
              <a:spcAft>
                <a:spcPts val="0"/>
              </a:spcAft>
              <a:buClr>
                <a:schemeClr val="dk1"/>
              </a:buClr>
              <a:buSzPct val="100000"/>
              <a:buNone/>
            </a:pPr>
            <a:r>
              <a:t/>
            </a:r>
            <a:endParaRPr b="0" i="0" sz="1800">
              <a:solidFill>
                <a:srgbClr val="161616"/>
              </a:solidFill>
              <a:latin typeface="IBM Plex Sans"/>
              <a:ea typeface="IBM Plex Sans"/>
              <a:cs typeface="IBM Plex Sans"/>
              <a:sym typeface="IBM Plex Sans"/>
            </a:endParaRPr>
          </a:p>
          <a:p>
            <a:pPr indent="-178435" lvl="0" marL="342900" rtl="0" algn="l">
              <a:spcBef>
                <a:spcPts val="518"/>
              </a:spcBef>
              <a:spcAft>
                <a:spcPts val="0"/>
              </a:spcAft>
              <a:buClr>
                <a:schemeClr val="dk1"/>
              </a:buClr>
              <a:buSzPct val="100000"/>
              <a:buNone/>
            </a:pPr>
            <a:r>
              <a:t/>
            </a:r>
            <a:endParaRPr/>
          </a:p>
        </p:txBody>
      </p:sp>
      <p:sp>
        <p:nvSpPr>
          <p:cNvPr id="223" name="Google Shape;223;p2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descr="text mining" id="224" name="Google Shape;224;p26"/>
          <p:cNvPicPr preferRelativeResize="0"/>
          <p:nvPr>
            <p:ph idx="2" type="body"/>
          </p:nvPr>
        </p:nvPicPr>
        <p:blipFill rotWithShape="1">
          <a:blip r:embed="rId3">
            <a:alphaModFix/>
          </a:blip>
          <a:srcRect b="0" l="0" r="28931" t="0"/>
          <a:stretch/>
        </p:blipFill>
        <p:spPr>
          <a:xfrm>
            <a:off x="4602480" y="1045370"/>
            <a:ext cx="4038600" cy="370403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lang="en-IN"/>
              <a:t>Roots of Text Mining</a:t>
            </a:r>
            <a:endParaRPr/>
          </a:p>
        </p:txBody>
      </p:sp>
      <p:sp>
        <p:nvSpPr>
          <p:cNvPr id="230" name="Google Shape;230;p2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descr="Text Data Mining" id="231" name="Google Shape;231;p27"/>
          <p:cNvPicPr preferRelativeResize="0"/>
          <p:nvPr/>
        </p:nvPicPr>
        <p:blipFill rotWithShape="1">
          <a:blip r:embed="rId3">
            <a:alphaModFix/>
          </a:blip>
          <a:srcRect b="0" l="0" r="0" t="20750"/>
          <a:stretch/>
        </p:blipFill>
        <p:spPr>
          <a:xfrm>
            <a:off x="312548" y="1063229"/>
            <a:ext cx="8374252" cy="397787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8"/>
          <p:cNvSpPr txBox="1"/>
          <p:nvPr>
            <p:ph type="title"/>
          </p:nvPr>
        </p:nvSpPr>
        <p:spPr>
          <a:xfrm>
            <a:off x="448965" y="268580"/>
            <a:ext cx="8246070" cy="5747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FF0000"/>
              </a:buClr>
              <a:buSzPct val="100000"/>
              <a:buFont typeface="Calibri"/>
              <a:buNone/>
            </a:pPr>
            <a:r>
              <a:rPr lang="en-IN"/>
              <a:t>Roots of Text Mining</a:t>
            </a:r>
            <a:endParaRPr/>
          </a:p>
        </p:txBody>
      </p:sp>
      <p:sp>
        <p:nvSpPr>
          <p:cNvPr id="237" name="Google Shape;237;p28"/>
          <p:cNvSpPr txBox="1"/>
          <p:nvPr>
            <p:ph idx="1" type="body"/>
          </p:nvPr>
        </p:nvSpPr>
        <p:spPr>
          <a:xfrm>
            <a:off x="448966" y="1178559"/>
            <a:ext cx="8246070" cy="3683763"/>
          </a:xfrm>
          <a:prstGeom prst="rect">
            <a:avLst/>
          </a:prstGeom>
          <a:solidFill>
            <a:srgbClr val="DAE5F1"/>
          </a:solid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2060"/>
              </a:buClr>
              <a:buSzPts val="2400"/>
              <a:buChar char="•"/>
            </a:pPr>
            <a:r>
              <a:rPr lang="en-IN" sz="2400"/>
              <a:t>Text mining has its roots in three processes, information retrieval, extraction and summarization.</a:t>
            </a:r>
            <a:endParaRPr/>
          </a:p>
          <a:p>
            <a:pPr indent="-342900" lvl="0" marL="342900" rtl="0" algn="l">
              <a:spcBef>
                <a:spcPts val="0"/>
              </a:spcBef>
              <a:spcAft>
                <a:spcPts val="0"/>
              </a:spcAft>
              <a:buClr>
                <a:srgbClr val="002060"/>
              </a:buClr>
              <a:buSzPts val="2400"/>
              <a:buChar char="•"/>
            </a:pPr>
            <a:r>
              <a:rPr lang="en-IN" sz="2400"/>
              <a:t>Library science: Library catalogue is the earliest example of text summarization. The first catalogue was developed by Thomas Hyde in 1864 for the Bodleian Library at the University of Oxford. </a:t>
            </a:r>
            <a:endParaRPr/>
          </a:p>
          <a:p>
            <a:pPr indent="-342900" lvl="0" marL="342900" rtl="0" algn="l">
              <a:spcBef>
                <a:spcPts val="0"/>
              </a:spcBef>
              <a:spcAft>
                <a:spcPts val="0"/>
              </a:spcAft>
              <a:buClr>
                <a:srgbClr val="002060"/>
              </a:buClr>
              <a:buSzPts val="2400"/>
              <a:buChar char="•"/>
            </a:pPr>
            <a:r>
              <a:rPr lang="en-IN" sz="2400"/>
              <a:t>Information science: Before the advent of the computer, the information has to be catalogued and indexed in form of catalogue card and the library users have to go through the laborious task of finding the required information. </a:t>
            </a:r>
            <a:endParaRPr/>
          </a:p>
        </p:txBody>
      </p:sp>
      <p:sp>
        <p:nvSpPr>
          <p:cNvPr id="238" name="Google Shape;238;p2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448965" y="268580"/>
            <a:ext cx="8246070" cy="5747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FF0000"/>
              </a:buClr>
              <a:buSzPct val="100000"/>
              <a:buFont typeface="Calibri"/>
              <a:buNone/>
            </a:pPr>
            <a:r>
              <a:rPr lang="en-IN"/>
              <a:t>Roots of Text Mining</a:t>
            </a:r>
            <a:endParaRPr/>
          </a:p>
        </p:txBody>
      </p:sp>
      <p:sp>
        <p:nvSpPr>
          <p:cNvPr id="244" name="Google Shape;244;p29"/>
          <p:cNvSpPr txBox="1"/>
          <p:nvPr>
            <p:ph idx="1" type="body"/>
          </p:nvPr>
        </p:nvSpPr>
        <p:spPr>
          <a:xfrm>
            <a:off x="357526" y="843280"/>
            <a:ext cx="8246070" cy="4031640"/>
          </a:xfrm>
          <a:prstGeom prst="rect">
            <a:avLst/>
          </a:prstGeom>
          <a:solidFill>
            <a:srgbClr val="DAE5F1"/>
          </a:solid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2060"/>
              </a:buClr>
              <a:buSzPts val="2800"/>
              <a:buChar char="•"/>
            </a:pPr>
            <a:r>
              <a:rPr lang="en-IN"/>
              <a:t>Natural language processing: This term is often used as a synonym for computational linguistics. </a:t>
            </a:r>
            <a:endParaRPr/>
          </a:p>
          <a:p>
            <a:pPr indent="-342900" lvl="0" marL="342900" rtl="0" algn="l">
              <a:spcBef>
                <a:spcPts val="0"/>
              </a:spcBef>
              <a:spcAft>
                <a:spcPts val="0"/>
              </a:spcAft>
              <a:buClr>
                <a:srgbClr val="002060"/>
              </a:buClr>
              <a:buSzPts val="2800"/>
              <a:buChar char="•"/>
            </a:pPr>
            <a:r>
              <a:rPr lang="en-IN"/>
              <a:t>The major development in natural language processing is the machine learning technology to create parsing algorithms, which split words into tokens; and stemming algorithms, which reduce words to stems. </a:t>
            </a:r>
            <a:endParaRPr/>
          </a:p>
          <a:p>
            <a:pPr indent="-342900" lvl="0" marL="342900" rtl="0" algn="l">
              <a:spcBef>
                <a:spcPts val="0"/>
              </a:spcBef>
              <a:spcAft>
                <a:spcPts val="0"/>
              </a:spcAft>
              <a:buClr>
                <a:srgbClr val="002060"/>
              </a:buClr>
              <a:buSzPts val="2800"/>
              <a:buChar char="•"/>
            </a:pPr>
            <a:r>
              <a:rPr lang="en-IN"/>
              <a:t>Clustering is an automated process which clusters the documents on the base of similarities.</a:t>
            </a:r>
            <a:endParaRPr/>
          </a:p>
        </p:txBody>
      </p:sp>
      <p:sp>
        <p:nvSpPr>
          <p:cNvPr id="245" name="Google Shape;245;p2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3"/>
          <p:cNvPicPr preferRelativeResize="0"/>
          <p:nvPr/>
        </p:nvPicPr>
        <p:blipFill rotWithShape="1">
          <a:blip r:embed="rId3">
            <a:alphaModFix/>
          </a:blip>
          <a:srcRect b="0" l="0" r="0" t="0"/>
          <a:stretch/>
        </p:blipFill>
        <p:spPr>
          <a:xfrm>
            <a:off x="349908" y="381148"/>
            <a:ext cx="6528412" cy="4282292"/>
          </a:xfrm>
          <a:prstGeom prst="rect">
            <a:avLst/>
          </a:prstGeom>
          <a:solidFill>
            <a:srgbClr val="DAE5F1"/>
          </a:solidFill>
          <a:ln>
            <a:noFill/>
          </a:ln>
        </p:spPr>
      </p:pic>
      <p:sp>
        <p:nvSpPr>
          <p:cNvPr id="88" name="Google Shape;88;p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None/>
            </a:pPr>
            <a:fld id="{00000000-1234-1234-1234-123412341234}" type="slidenum">
              <a:rPr lang="en-I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0"/>
          <p:cNvSpPr txBox="1"/>
          <p:nvPr>
            <p:ph type="title"/>
          </p:nvPr>
        </p:nvSpPr>
        <p:spPr>
          <a:xfrm>
            <a:off x="233680" y="102393"/>
            <a:ext cx="8246070" cy="52253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FF0000"/>
              </a:buClr>
              <a:buSzPct val="100000"/>
              <a:buFont typeface="Calibri"/>
              <a:buNone/>
            </a:pPr>
            <a:r>
              <a:rPr lang="en-IN"/>
              <a:t>Natural Language Processing  (NLP)</a:t>
            </a:r>
            <a:endParaRPr/>
          </a:p>
        </p:txBody>
      </p:sp>
      <p:sp>
        <p:nvSpPr>
          <p:cNvPr id="252" name="Google Shape;252;p30"/>
          <p:cNvSpPr txBox="1"/>
          <p:nvPr>
            <p:ph idx="1" type="body"/>
          </p:nvPr>
        </p:nvSpPr>
        <p:spPr>
          <a:xfrm>
            <a:off x="123290" y="624923"/>
            <a:ext cx="8858150" cy="4416183"/>
          </a:xfrm>
          <a:prstGeom prst="rect">
            <a:avLst/>
          </a:prstGeom>
          <a:solidFill>
            <a:srgbClr val="DAE5F1"/>
          </a:solid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2060"/>
              </a:buClr>
              <a:buSzPts val="2000"/>
              <a:buChar char="•"/>
            </a:pPr>
            <a:r>
              <a:rPr lang="en-IN" sz="2000"/>
              <a:t>NLP, which evolved from computational linguistics, uses methods from CS, AI, linguistics, &amp; data science, to enable computers to understand both written and verbal forms.  NLP sub-tasks allow computers to “read”. </a:t>
            </a:r>
            <a:endParaRPr/>
          </a:p>
          <a:p>
            <a:pPr indent="-285750" lvl="1" marL="742950" rtl="0" algn="l">
              <a:spcBef>
                <a:spcPts val="0"/>
              </a:spcBef>
              <a:spcAft>
                <a:spcPts val="0"/>
              </a:spcAft>
              <a:buClr>
                <a:srgbClr val="FF0000"/>
              </a:buClr>
              <a:buSzPts val="1900"/>
              <a:buChar char="–"/>
            </a:pPr>
            <a:r>
              <a:rPr lang="en-IN" sz="1900"/>
              <a:t>Summarization: synopsis of long pieces of text to create a concise, coherent summary of a document’s main points.</a:t>
            </a:r>
            <a:endParaRPr/>
          </a:p>
          <a:p>
            <a:pPr indent="-285750" lvl="1" marL="742950" rtl="0" algn="l">
              <a:spcBef>
                <a:spcPts val="0"/>
              </a:spcBef>
              <a:spcAft>
                <a:spcPts val="0"/>
              </a:spcAft>
              <a:buClr>
                <a:srgbClr val="FF0000"/>
              </a:buClr>
              <a:buSzPts val="1900"/>
              <a:buChar char="–"/>
            </a:pPr>
            <a:r>
              <a:rPr lang="en-IN" sz="1900"/>
              <a:t>Part-of-Speech (PoS) tagging: assigns a tag to every token in a document based on its part of speech—i.e. denoting nouns, verbs, adjectives, etc. This step enables semantic analysis on unstructured text.</a:t>
            </a:r>
            <a:endParaRPr/>
          </a:p>
          <a:p>
            <a:pPr indent="-285750" lvl="1" marL="742950" rtl="0" algn="l">
              <a:spcBef>
                <a:spcPts val="0"/>
              </a:spcBef>
              <a:spcAft>
                <a:spcPts val="0"/>
              </a:spcAft>
              <a:buClr>
                <a:srgbClr val="FF0000"/>
              </a:buClr>
              <a:buSzPts val="1900"/>
              <a:buChar char="–"/>
            </a:pPr>
            <a:r>
              <a:rPr lang="en-IN" sz="1900"/>
              <a:t>Text categorization/ classification, is responsible for analyzing text documents and classifying them based on predefined topics or categories. particularly helpful when categorizing synonyms and abbreviations.</a:t>
            </a:r>
            <a:endParaRPr/>
          </a:p>
          <a:p>
            <a:pPr indent="-285750" lvl="1" marL="742950" rtl="0" algn="l">
              <a:spcBef>
                <a:spcPts val="0"/>
              </a:spcBef>
              <a:spcAft>
                <a:spcPts val="0"/>
              </a:spcAft>
              <a:buClr>
                <a:srgbClr val="FF0000"/>
              </a:buClr>
              <a:buSzPts val="1900"/>
              <a:buChar char="–"/>
            </a:pPr>
            <a:r>
              <a:rPr lang="en-IN" sz="1900"/>
              <a:t>Sentiment analysis: detects positive or negative sentiment,  allowing you to track changes in customer attitudes over time. Commonly used to provide info about perceptions of brands, products, services. These insights can help to connect with customers and improve processes and user experiences.</a:t>
            </a:r>
            <a:br>
              <a:rPr lang="en-IN" sz="1900"/>
            </a:br>
            <a:endParaRPr sz="1900"/>
          </a:p>
        </p:txBody>
      </p:sp>
      <p:sp>
        <p:nvSpPr>
          <p:cNvPr id="253" name="Google Shape;253;p3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59" name="Google Shape;259;p31"/>
          <p:cNvPicPr preferRelativeResize="0"/>
          <p:nvPr/>
        </p:nvPicPr>
        <p:blipFill rotWithShape="1">
          <a:blip r:embed="rId3">
            <a:alphaModFix/>
          </a:blip>
          <a:srcRect b="24624" l="899" r="-898" t="868"/>
          <a:stretch/>
        </p:blipFill>
        <p:spPr>
          <a:xfrm>
            <a:off x="205484" y="102393"/>
            <a:ext cx="8753581" cy="493871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2"/>
          <p:cNvSpPr txBox="1"/>
          <p:nvPr>
            <p:ph type="title"/>
          </p:nvPr>
        </p:nvSpPr>
        <p:spPr>
          <a:xfrm>
            <a:off x="268880" y="129199"/>
            <a:ext cx="6284320" cy="725349"/>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B00F0"/>
              </a:buClr>
              <a:buSzPts val="3600"/>
              <a:buFont typeface="Calibri"/>
              <a:buNone/>
            </a:pPr>
            <a:r>
              <a:rPr lang="en-IN"/>
              <a:t>Information extraction</a:t>
            </a:r>
            <a:endParaRPr/>
          </a:p>
        </p:txBody>
      </p:sp>
      <p:sp>
        <p:nvSpPr>
          <p:cNvPr id="266" name="Google Shape;266;p32"/>
          <p:cNvSpPr txBox="1"/>
          <p:nvPr>
            <p:ph idx="1" type="body"/>
          </p:nvPr>
        </p:nvSpPr>
        <p:spPr>
          <a:xfrm>
            <a:off x="104790" y="854548"/>
            <a:ext cx="6612499" cy="4186559"/>
          </a:xfrm>
          <a:prstGeom prst="rect">
            <a:avLst/>
          </a:prstGeom>
          <a:solidFill>
            <a:srgbClr val="DAE5F1"/>
          </a:solidFill>
          <a:ln>
            <a:noFill/>
          </a:ln>
        </p:spPr>
        <p:txBody>
          <a:bodyPr anchorCtr="0" anchor="t" bIns="45700" lIns="91425" spcFirstLastPara="1" rIns="91425" wrap="square" tIns="45700">
            <a:normAutofit fontScale="62500" lnSpcReduction="20000"/>
          </a:bodyPr>
          <a:lstStyle/>
          <a:p>
            <a:pPr indent="-342900" lvl="0" marL="342900" rtl="0" algn="l">
              <a:spcBef>
                <a:spcPts val="0"/>
              </a:spcBef>
              <a:spcAft>
                <a:spcPts val="0"/>
              </a:spcAft>
              <a:buClr>
                <a:srgbClr val="002060"/>
              </a:buClr>
              <a:buSzPct val="100000"/>
              <a:buChar char="•"/>
            </a:pPr>
            <a:r>
              <a:rPr lang="en-IN"/>
              <a:t>Information extraction (IE) surfaces the relevant pieces of data when searching various documents. </a:t>
            </a:r>
            <a:endParaRPr/>
          </a:p>
          <a:p>
            <a:pPr indent="-342900" lvl="0" marL="342900" rtl="0" algn="l">
              <a:spcBef>
                <a:spcPts val="350"/>
              </a:spcBef>
              <a:spcAft>
                <a:spcPts val="0"/>
              </a:spcAft>
              <a:buClr>
                <a:srgbClr val="002060"/>
              </a:buClr>
              <a:buSzPct val="100000"/>
              <a:buChar char="•"/>
            </a:pPr>
            <a:r>
              <a:rPr lang="en-IN"/>
              <a:t>It also focuses on extracting structured information from free text and storing these entities, attributes, and relationship information in a database.</a:t>
            </a:r>
            <a:endParaRPr/>
          </a:p>
          <a:p>
            <a:pPr indent="-342900" lvl="0" marL="342900" rtl="0" algn="l">
              <a:spcBef>
                <a:spcPts val="350"/>
              </a:spcBef>
              <a:spcAft>
                <a:spcPts val="0"/>
              </a:spcAft>
              <a:buClr>
                <a:srgbClr val="002060"/>
              </a:buClr>
              <a:buSzPct val="100000"/>
              <a:buChar char="•"/>
            </a:pPr>
            <a:r>
              <a:rPr lang="en-IN"/>
              <a:t> Common information extraction sub-tasks include:</a:t>
            </a:r>
            <a:endParaRPr/>
          </a:p>
          <a:p>
            <a:pPr indent="-285750" lvl="1" marL="742950" rtl="0" algn="l">
              <a:spcBef>
                <a:spcPts val="350"/>
              </a:spcBef>
              <a:spcAft>
                <a:spcPts val="0"/>
              </a:spcAft>
              <a:buClr>
                <a:srgbClr val="FF0000"/>
              </a:buClr>
              <a:buSzPct val="100000"/>
              <a:buChar char="–"/>
            </a:pPr>
            <a:r>
              <a:rPr lang="en-IN"/>
              <a:t>Feature selection, or attribute selection, is the process of selecting the important features (dimensions) to contribute the most to output of a predictive analytics model.</a:t>
            </a:r>
            <a:endParaRPr/>
          </a:p>
          <a:p>
            <a:pPr indent="-285750" lvl="1" marL="742950" rtl="0" algn="l">
              <a:spcBef>
                <a:spcPts val="350"/>
              </a:spcBef>
              <a:spcAft>
                <a:spcPts val="0"/>
              </a:spcAft>
              <a:buClr>
                <a:srgbClr val="FF0000"/>
              </a:buClr>
              <a:buSzPct val="100000"/>
              <a:buChar char="–"/>
            </a:pPr>
            <a:r>
              <a:rPr lang="en-IN"/>
              <a:t>Feature extraction is the process of selecting a subset of features to improve the accuracy of a classification task. This is particularly important for dimensionality reduction.</a:t>
            </a:r>
            <a:endParaRPr/>
          </a:p>
          <a:p>
            <a:pPr indent="-285750" lvl="1" marL="742950" rtl="0" algn="l">
              <a:spcBef>
                <a:spcPts val="350"/>
              </a:spcBef>
              <a:spcAft>
                <a:spcPts val="0"/>
              </a:spcAft>
              <a:buClr>
                <a:srgbClr val="FF0000"/>
              </a:buClr>
              <a:buSzPct val="100000"/>
              <a:buChar char="–"/>
            </a:pPr>
            <a:r>
              <a:rPr lang="en-IN"/>
              <a:t>Named-entity recognition (NER) also known as entity identification or entity extraction, aims to find and categorize specific entities in text, such as names or locations. For example, NER identifies “Mumbai” as a location and “Hari” as a person’s name.</a:t>
            </a:r>
            <a:endParaRPr/>
          </a:p>
          <a:p>
            <a:pPr indent="-231775" lvl="0" marL="342900" rtl="0" algn="l">
              <a:spcBef>
                <a:spcPts val="350"/>
              </a:spcBef>
              <a:spcAft>
                <a:spcPts val="0"/>
              </a:spcAft>
              <a:buClr>
                <a:srgbClr val="002060"/>
              </a:buClr>
              <a:buSzPct val="100000"/>
              <a:buNone/>
            </a:pPr>
            <a:r>
              <a:t/>
            </a:r>
            <a:endParaRPr/>
          </a:p>
        </p:txBody>
      </p:sp>
      <p:sp>
        <p:nvSpPr>
          <p:cNvPr id="267" name="Google Shape;267;p3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68" name="Google Shape;268;p32"/>
          <p:cNvSpPr txBox="1"/>
          <p:nvPr/>
        </p:nvSpPr>
        <p:spPr>
          <a:xfrm>
            <a:off x="164387" y="-744703"/>
            <a:ext cx="6685907" cy="369332"/>
          </a:xfrm>
          <a:prstGeom prst="rect">
            <a:avLst/>
          </a:prstGeom>
          <a:solidFill>
            <a:srgbClr val="DAE5F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75" name="Google Shape;275;p33"/>
          <p:cNvPicPr preferRelativeResize="0"/>
          <p:nvPr/>
        </p:nvPicPr>
        <p:blipFill rotWithShape="1">
          <a:blip r:embed="rId3">
            <a:alphaModFix/>
          </a:blip>
          <a:srcRect b="0" l="0" r="0" t="0"/>
          <a:stretch/>
        </p:blipFill>
        <p:spPr>
          <a:xfrm>
            <a:off x="502920" y="233680"/>
            <a:ext cx="8366760" cy="4533583"/>
          </a:xfrm>
          <a:prstGeom prst="rect">
            <a:avLst/>
          </a:prstGeom>
          <a:solidFill>
            <a:srgbClr val="DAE5F1"/>
          </a:solid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4"/>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0000"/>
              </a:buClr>
              <a:buSzPts val="3600"/>
              <a:buFont typeface="Calibri"/>
              <a:buNone/>
            </a:pPr>
            <a:r>
              <a:rPr lang="en-IN"/>
              <a:t>Some innovations in Text Mining</a:t>
            </a:r>
            <a:endParaRPr/>
          </a:p>
        </p:txBody>
      </p:sp>
      <p:sp>
        <p:nvSpPr>
          <p:cNvPr id="281" name="Google Shape;281;p34"/>
          <p:cNvSpPr txBox="1"/>
          <p:nvPr>
            <p:ph idx="1" type="body"/>
          </p:nvPr>
        </p:nvSpPr>
        <p:spPr>
          <a:xfrm>
            <a:off x="60960" y="1197405"/>
            <a:ext cx="1879600" cy="137434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2060"/>
              </a:buClr>
              <a:buSzPts val="1800"/>
              <a:buChar char="•"/>
            </a:pPr>
            <a:r>
              <a:rPr lang="en-IN" sz="1800"/>
              <a:t>Modern Information Extraction Engines</a:t>
            </a:r>
            <a:endParaRPr/>
          </a:p>
        </p:txBody>
      </p:sp>
      <p:sp>
        <p:nvSpPr>
          <p:cNvPr id="282" name="Google Shape;282;p3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83" name="Google Shape;283;p34"/>
          <p:cNvPicPr preferRelativeResize="0"/>
          <p:nvPr/>
        </p:nvPicPr>
        <p:blipFill rotWithShape="1">
          <a:blip r:embed="rId3">
            <a:alphaModFix/>
          </a:blip>
          <a:srcRect b="0" l="10138" r="0" t="0"/>
          <a:stretch/>
        </p:blipFill>
        <p:spPr>
          <a:xfrm>
            <a:off x="2133600" y="1082343"/>
            <a:ext cx="6766560" cy="3895040"/>
          </a:xfrm>
          <a:prstGeom prst="rect">
            <a:avLst/>
          </a:prstGeom>
          <a:solidFill>
            <a:srgbClr val="DAE5F1"/>
          </a:solid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5"/>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0000"/>
              </a:buClr>
              <a:buSzPts val="3600"/>
              <a:buFont typeface="Calibri"/>
              <a:buNone/>
            </a:pPr>
            <a:r>
              <a:rPr lang="en-IN"/>
              <a:t>Innovations  in Text Mining</a:t>
            </a:r>
            <a:endParaRPr/>
          </a:p>
        </p:txBody>
      </p:sp>
      <p:sp>
        <p:nvSpPr>
          <p:cNvPr id="289" name="Google Shape;289;p35"/>
          <p:cNvSpPr txBox="1"/>
          <p:nvPr>
            <p:ph idx="1" type="body"/>
          </p:nvPr>
        </p:nvSpPr>
        <p:spPr>
          <a:xfrm>
            <a:off x="193040" y="1032105"/>
            <a:ext cx="8501996" cy="400900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66"/>
              </a:buClr>
              <a:buSzPts val="2000"/>
              <a:buChar char="•"/>
            </a:pPr>
            <a:r>
              <a:rPr lang="en-IN" sz="2000">
                <a:solidFill>
                  <a:srgbClr val="000066"/>
                </a:solidFill>
                <a:latin typeface="Arial"/>
                <a:ea typeface="Arial"/>
                <a:cs typeface="Arial"/>
                <a:sym typeface="Arial"/>
              </a:rPr>
              <a:t>Rajman and Besancon (1998) </a:t>
            </a:r>
            <a:r>
              <a:rPr lang="en-IN" sz="2000">
                <a:latin typeface="Arial"/>
                <a:ea typeface="Arial"/>
                <a:cs typeface="Arial"/>
                <a:sym typeface="Arial"/>
              </a:rPr>
              <a:t>describe the adaptation of Agarwal’s a priori market basket algorithm to the analysis of text data. </a:t>
            </a:r>
            <a:endParaRPr/>
          </a:p>
          <a:p>
            <a:pPr indent="-342900" lvl="0" marL="342900" rtl="0" algn="l">
              <a:spcBef>
                <a:spcPts val="400"/>
              </a:spcBef>
              <a:spcAft>
                <a:spcPts val="0"/>
              </a:spcAft>
              <a:buClr>
                <a:srgbClr val="002060"/>
              </a:buClr>
              <a:buSzPts val="2000"/>
              <a:buChar char="•"/>
            </a:pPr>
            <a:r>
              <a:rPr lang="en-IN" sz="2000">
                <a:latin typeface="Arial"/>
                <a:ea typeface="Arial"/>
                <a:cs typeface="Arial"/>
                <a:sym typeface="Arial"/>
              </a:rPr>
              <a:t>Feldman and Sanger (2007) define a frequent set as a collection of concepts extracted from a collection of documents that have a co-occurrence above a minimum level of support. In a natural language application, support is defined as the number or percent of documents associated with a certain rule. Associated with the support value is the confidence, which is defined as the percentage of time that the rule is true. </a:t>
            </a:r>
            <a:endParaRPr sz="2000"/>
          </a:p>
          <a:p>
            <a:pPr indent="-342900" lvl="0" marL="342900" rtl="0" algn="l">
              <a:spcBef>
                <a:spcPts val="400"/>
              </a:spcBef>
              <a:spcAft>
                <a:spcPts val="0"/>
              </a:spcAft>
              <a:buClr>
                <a:srgbClr val="002060"/>
              </a:buClr>
              <a:buSzPts val="2000"/>
              <a:buChar char="•"/>
            </a:pPr>
            <a:r>
              <a:rPr lang="en-IN" sz="2000">
                <a:latin typeface="Arial"/>
                <a:ea typeface="Arial"/>
                <a:cs typeface="Arial"/>
                <a:sym typeface="Arial"/>
              </a:rPr>
              <a:t>An early work by Hayes et al. (1988) presented a system for classifying text in news stories. </a:t>
            </a:r>
            <a:endParaRPr/>
          </a:p>
          <a:p>
            <a:pPr indent="-342900" lvl="0" marL="342900" rtl="0" algn="l">
              <a:spcBef>
                <a:spcPts val="400"/>
              </a:spcBef>
              <a:spcAft>
                <a:spcPts val="0"/>
              </a:spcAft>
              <a:buClr>
                <a:srgbClr val="002060"/>
              </a:buClr>
              <a:buSzPts val="2000"/>
              <a:buChar char="•"/>
            </a:pPr>
            <a:r>
              <a:rPr lang="en-IN" sz="2000">
                <a:latin typeface="Arial"/>
                <a:ea typeface="Arial"/>
                <a:cs typeface="Arial"/>
                <a:sym typeface="Arial"/>
              </a:rPr>
              <a:t>Another early application of text classification was used to classify text in images using word-length distributions (Hull and Li, 1993). </a:t>
            </a:r>
            <a:endParaRPr/>
          </a:p>
          <a:p>
            <a:pPr indent="-215900" lvl="0" marL="342900" rtl="0" algn="l">
              <a:spcBef>
                <a:spcPts val="400"/>
              </a:spcBef>
              <a:spcAft>
                <a:spcPts val="0"/>
              </a:spcAft>
              <a:buClr>
                <a:srgbClr val="002060"/>
              </a:buClr>
              <a:buSzPts val="2000"/>
              <a:buNone/>
            </a:pPr>
            <a:r>
              <a:t/>
            </a:r>
            <a:endParaRPr sz="2000"/>
          </a:p>
        </p:txBody>
      </p:sp>
      <p:sp>
        <p:nvSpPr>
          <p:cNvPr id="290" name="Google Shape;290;p3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6"/>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0000"/>
              </a:buClr>
              <a:buSzPts val="3600"/>
              <a:buFont typeface="Calibri"/>
              <a:buNone/>
            </a:pPr>
            <a:r>
              <a:rPr lang="en-IN"/>
              <a:t>Innovations  in Text Mining</a:t>
            </a:r>
            <a:endParaRPr/>
          </a:p>
        </p:txBody>
      </p:sp>
      <p:sp>
        <p:nvSpPr>
          <p:cNvPr id="296" name="Google Shape;296;p36"/>
          <p:cNvSpPr txBox="1"/>
          <p:nvPr>
            <p:ph idx="1" type="body"/>
          </p:nvPr>
        </p:nvSpPr>
        <p:spPr>
          <a:xfrm>
            <a:off x="440730" y="1210891"/>
            <a:ext cx="8246070" cy="3830216"/>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rgbClr val="002060"/>
              </a:buClr>
              <a:buSzPct val="100000"/>
              <a:buChar char="•"/>
            </a:pPr>
            <a:r>
              <a:rPr lang="en-IN" sz="2400">
                <a:latin typeface="Arial"/>
                <a:ea typeface="Arial"/>
                <a:cs typeface="Arial"/>
                <a:sym typeface="Arial"/>
              </a:rPr>
              <a:t>A system for classifying web pages was proposed by Attardi et al. (1999). </a:t>
            </a:r>
            <a:endParaRPr sz="2400"/>
          </a:p>
          <a:p>
            <a:pPr indent="-342900" lvl="0" marL="342900" rtl="0" algn="l">
              <a:spcBef>
                <a:spcPts val="444"/>
              </a:spcBef>
              <a:spcAft>
                <a:spcPts val="0"/>
              </a:spcAft>
              <a:buClr>
                <a:srgbClr val="002060"/>
              </a:buClr>
              <a:buSzPct val="100000"/>
              <a:buChar char="•"/>
            </a:pPr>
            <a:r>
              <a:rPr lang="en-IN" sz="2400">
                <a:latin typeface="Arial"/>
                <a:ea typeface="Arial"/>
                <a:cs typeface="Arial"/>
                <a:sym typeface="Arial"/>
              </a:rPr>
              <a:t>In classical data mining circles, one of the seminal papers on discovery text mining was presented by Dörre and colleagues (1999) in the Industrial Track at the KDD-99 conference on Knowledge Discovery and Data Mining. This paper highlighted the use of the new IBM Intelligent Miner for Text toolkit to illustrate the distinction between text mining and traditional data mining. </a:t>
            </a:r>
            <a:endParaRPr/>
          </a:p>
          <a:p>
            <a:pPr indent="-342900" lvl="0" marL="342900" rtl="0" algn="l">
              <a:spcBef>
                <a:spcPts val="444"/>
              </a:spcBef>
              <a:spcAft>
                <a:spcPts val="0"/>
              </a:spcAft>
              <a:buClr>
                <a:srgbClr val="002060"/>
              </a:buClr>
              <a:buSzPct val="100000"/>
              <a:buChar char="•"/>
            </a:pPr>
            <a:r>
              <a:rPr lang="en-IN" sz="2400">
                <a:latin typeface="Arial"/>
                <a:ea typeface="Arial"/>
                <a:cs typeface="Arial"/>
                <a:sym typeface="Arial"/>
              </a:rPr>
              <a:t>The primary focus of their discussion was on summarization, feature extraction, and the classification of documents (all information retrieval and processing activities in early text mining efforts), </a:t>
            </a:r>
            <a:endParaRPr sz="2400"/>
          </a:p>
          <a:p>
            <a:pPr indent="-107950" lvl="0" marL="342900" rtl="0" algn="l">
              <a:spcBef>
                <a:spcPts val="740"/>
              </a:spcBef>
              <a:spcAft>
                <a:spcPts val="0"/>
              </a:spcAft>
              <a:buClr>
                <a:srgbClr val="002060"/>
              </a:buClr>
              <a:buSzPct val="100000"/>
              <a:buNone/>
            </a:pPr>
            <a:r>
              <a:t/>
            </a:r>
            <a:endParaRPr sz="4000"/>
          </a:p>
        </p:txBody>
      </p:sp>
      <p:sp>
        <p:nvSpPr>
          <p:cNvPr id="297" name="Google Shape;297;p3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p:nvPr/>
        </p:nvSpPr>
        <p:spPr>
          <a:xfrm>
            <a:off x="121920" y="464665"/>
            <a:ext cx="8736540" cy="421417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8"/>
          <p:cNvSpPr/>
          <p:nvPr/>
        </p:nvSpPr>
        <p:spPr>
          <a:xfrm>
            <a:off x="158010" y="213361"/>
            <a:ext cx="8828100" cy="4663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9"/>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4"/>
          <p:cNvSpPr txBox="1"/>
          <p:nvPr>
            <p:ph type="title"/>
          </p:nvPr>
        </p:nvSpPr>
        <p:spPr>
          <a:xfrm>
            <a:off x="492566" y="377040"/>
            <a:ext cx="6284320" cy="725349"/>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B00F0"/>
              </a:buClr>
              <a:buSzPts val="3600"/>
              <a:buFont typeface="Calibri"/>
              <a:buNone/>
            </a:pPr>
            <a:r>
              <a:rPr lang="en-IN"/>
              <a:t>Motivation</a:t>
            </a:r>
            <a:endParaRPr/>
          </a:p>
        </p:txBody>
      </p:sp>
      <p:pic>
        <p:nvPicPr>
          <p:cNvPr id="94" name="Google Shape;94;p4"/>
          <p:cNvPicPr preferRelativeResize="0"/>
          <p:nvPr/>
        </p:nvPicPr>
        <p:blipFill rotWithShape="1">
          <a:blip r:embed="rId3">
            <a:alphaModFix/>
          </a:blip>
          <a:srcRect b="0" l="0" r="0" t="0"/>
          <a:stretch/>
        </p:blipFill>
        <p:spPr>
          <a:xfrm>
            <a:off x="492566" y="1266827"/>
            <a:ext cx="6284320" cy="3258536"/>
          </a:xfrm>
          <a:prstGeom prst="rect">
            <a:avLst/>
          </a:prstGeom>
          <a:solidFill>
            <a:srgbClr val="DAE5F1"/>
          </a:solidFill>
          <a:ln>
            <a:noFill/>
          </a:ln>
        </p:spPr>
      </p:pic>
      <p:sp>
        <p:nvSpPr>
          <p:cNvPr id="95" name="Google Shape;95;p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None/>
            </a:pPr>
            <a:fld id="{00000000-1234-1234-1234-123412341234}" type="slidenum">
              <a:rPr lang="en-I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0"/>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1"/>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2"/>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3"/>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4"/>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5"/>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6"/>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7"/>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8"/>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9"/>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5"/>
          <p:cNvSpPr txBox="1"/>
          <p:nvPr>
            <p:ph type="title"/>
          </p:nvPr>
        </p:nvSpPr>
        <p:spPr>
          <a:xfrm>
            <a:off x="492566" y="377040"/>
            <a:ext cx="6284320" cy="725349"/>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B00F0"/>
              </a:buClr>
              <a:buSzPts val="3600"/>
              <a:buFont typeface="Calibri"/>
              <a:buNone/>
            </a:pPr>
            <a:r>
              <a:rPr lang="en-IN"/>
              <a:t>Motivation</a:t>
            </a:r>
            <a:endParaRPr/>
          </a:p>
        </p:txBody>
      </p:sp>
      <p:sp>
        <p:nvSpPr>
          <p:cNvPr id="101" name="Google Shape;101;p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None/>
            </a:pPr>
            <a:fld id="{00000000-1234-1234-1234-123412341234}" type="slidenum">
              <a:rPr lang="en-IN"/>
              <a:t>‹#›</a:t>
            </a:fld>
            <a:endParaRPr/>
          </a:p>
        </p:txBody>
      </p:sp>
      <p:pic>
        <p:nvPicPr>
          <p:cNvPr id="102" name="Google Shape;102;p5"/>
          <p:cNvPicPr preferRelativeResize="0"/>
          <p:nvPr/>
        </p:nvPicPr>
        <p:blipFill rotWithShape="1">
          <a:blip r:embed="rId3">
            <a:alphaModFix/>
          </a:blip>
          <a:srcRect b="19522" l="0" r="0" t="21433"/>
          <a:stretch/>
        </p:blipFill>
        <p:spPr>
          <a:xfrm>
            <a:off x="202844" y="1160691"/>
            <a:ext cx="6863763" cy="3548270"/>
          </a:xfrm>
          <a:prstGeom prst="rect">
            <a:avLst/>
          </a:prstGeom>
          <a:solidFill>
            <a:srgbClr val="DAE5F1"/>
          </a:solid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0"/>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1"/>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2"/>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3"/>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4"/>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5"/>
          <p:cNvSpPr/>
          <p:nvPr/>
        </p:nvSpPr>
        <p:spPr>
          <a:xfrm>
            <a:off x="10603" y="1"/>
            <a:ext cx="9132337" cy="51387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705">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398" name="Google Shape;398;p56"/>
          <p:cNvPicPr preferRelativeResize="0"/>
          <p:nvPr/>
        </p:nvPicPr>
        <p:blipFill rotWithShape="1">
          <a:blip r:embed="rId3">
            <a:alphaModFix/>
          </a:blip>
          <a:srcRect b="0" l="0" r="0" t="0"/>
          <a:stretch/>
        </p:blipFill>
        <p:spPr>
          <a:xfrm>
            <a:off x="203200" y="213360"/>
            <a:ext cx="8747760" cy="463804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404" name="Google Shape;404;p57"/>
          <p:cNvPicPr preferRelativeResize="0"/>
          <p:nvPr/>
        </p:nvPicPr>
        <p:blipFill rotWithShape="1">
          <a:blip r:embed="rId3">
            <a:alphaModFix/>
          </a:blip>
          <a:srcRect b="5126" l="441" r="-3216" t="8569"/>
          <a:stretch/>
        </p:blipFill>
        <p:spPr>
          <a:xfrm>
            <a:off x="378525" y="292100"/>
            <a:ext cx="8697199" cy="4749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410" name="Google Shape;410;p58"/>
          <p:cNvPicPr preferRelativeResize="0"/>
          <p:nvPr/>
        </p:nvPicPr>
        <p:blipFill rotWithShape="1">
          <a:blip r:embed="rId3">
            <a:alphaModFix/>
          </a:blip>
          <a:srcRect b="0" l="0" r="0" t="0"/>
          <a:stretch/>
        </p:blipFill>
        <p:spPr>
          <a:xfrm>
            <a:off x="304800" y="207963"/>
            <a:ext cx="8382000" cy="45593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416" name="Google Shape;416;p59"/>
          <p:cNvPicPr preferRelativeResize="0"/>
          <p:nvPr/>
        </p:nvPicPr>
        <p:blipFill rotWithShape="1">
          <a:blip r:embed="rId3">
            <a:alphaModFix/>
          </a:blip>
          <a:srcRect b="0" l="0" r="0" t="0"/>
          <a:stretch/>
        </p:blipFill>
        <p:spPr>
          <a:xfrm>
            <a:off x="290830" y="189707"/>
            <a:ext cx="8395970" cy="4851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6"/>
          <p:cNvSpPr txBox="1"/>
          <p:nvPr>
            <p:ph type="title"/>
          </p:nvPr>
        </p:nvSpPr>
        <p:spPr>
          <a:xfrm>
            <a:off x="492566" y="377040"/>
            <a:ext cx="6284320" cy="725349"/>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B00F0"/>
              </a:buClr>
              <a:buSzPts val="3600"/>
              <a:buFont typeface="Calibri"/>
              <a:buNone/>
            </a:pPr>
            <a:r>
              <a:rPr lang="en-IN"/>
              <a:t>Introduction</a:t>
            </a:r>
            <a:endParaRPr/>
          </a:p>
        </p:txBody>
      </p:sp>
      <p:sp>
        <p:nvSpPr>
          <p:cNvPr id="108" name="Google Shape;108;p6"/>
          <p:cNvSpPr txBox="1"/>
          <p:nvPr>
            <p:ph idx="1" type="body"/>
          </p:nvPr>
        </p:nvSpPr>
        <p:spPr>
          <a:xfrm>
            <a:off x="492566" y="1140565"/>
            <a:ext cx="6284320" cy="3511061"/>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rgbClr val="333333"/>
              </a:buClr>
              <a:buSzPct val="100000"/>
              <a:buChar char="•"/>
            </a:pPr>
            <a:r>
              <a:rPr b="0" i="0" lang="en-IN">
                <a:solidFill>
                  <a:srgbClr val="333333"/>
                </a:solidFill>
                <a:latin typeface="Inter"/>
                <a:ea typeface="Inter"/>
                <a:cs typeface="Inter"/>
                <a:sym typeface="Inter"/>
              </a:rPr>
              <a:t>Text mining can be described as the process of extracting essential data from standard language text. </a:t>
            </a:r>
            <a:endParaRPr/>
          </a:p>
          <a:p>
            <a:pPr indent="-342900" lvl="0" marL="342900" rtl="0" algn="l">
              <a:spcBef>
                <a:spcPts val="518"/>
              </a:spcBef>
              <a:spcAft>
                <a:spcPts val="0"/>
              </a:spcAft>
              <a:buClr>
                <a:srgbClr val="333333"/>
              </a:buClr>
              <a:buSzPct val="100000"/>
              <a:buChar char="•"/>
            </a:pPr>
            <a:r>
              <a:rPr b="0" i="0" lang="en-IN">
                <a:solidFill>
                  <a:srgbClr val="333333"/>
                </a:solidFill>
                <a:latin typeface="Inter"/>
                <a:ea typeface="Inter"/>
                <a:cs typeface="Inter"/>
                <a:sym typeface="Inter"/>
              </a:rPr>
              <a:t>All the data that we generate via text messages, documents, emails, files are written in common language text. </a:t>
            </a:r>
            <a:endParaRPr/>
          </a:p>
          <a:p>
            <a:pPr indent="-342900" lvl="0" marL="342900" rtl="0" algn="l">
              <a:spcBef>
                <a:spcPts val="518"/>
              </a:spcBef>
              <a:spcAft>
                <a:spcPts val="0"/>
              </a:spcAft>
              <a:buClr>
                <a:srgbClr val="333333"/>
              </a:buClr>
              <a:buSzPct val="100000"/>
              <a:buChar char="•"/>
            </a:pPr>
            <a:r>
              <a:rPr b="0" i="0" lang="en-IN">
                <a:solidFill>
                  <a:srgbClr val="333333"/>
                </a:solidFill>
                <a:latin typeface="Inter"/>
                <a:ea typeface="Inter"/>
                <a:cs typeface="Inter"/>
                <a:sym typeface="Inter"/>
              </a:rPr>
              <a:t>Text mining is primarily used to draw useful insights or patterns from such data.</a:t>
            </a:r>
            <a:endParaRPr/>
          </a:p>
        </p:txBody>
      </p:sp>
      <p:sp>
        <p:nvSpPr>
          <p:cNvPr id="109" name="Google Shape;109;p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0"/>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0000"/>
              </a:buClr>
              <a:buSzPts val="2800"/>
              <a:buFont typeface="Arial"/>
              <a:buNone/>
            </a:pPr>
            <a:r>
              <a:rPr lang="en-IN" sz="2800">
                <a:latin typeface="Arial"/>
                <a:ea typeface="Arial"/>
                <a:cs typeface="Arial"/>
                <a:sym typeface="Arial"/>
              </a:rPr>
              <a:t>Machine Learning Applications in Text Categorization </a:t>
            </a:r>
            <a:endParaRPr sz="4800"/>
          </a:p>
        </p:txBody>
      </p:sp>
      <p:sp>
        <p:nvSpPr>
          <p:cNvPr id="422" name="Google Shape;422;p60"/>
          <p:cNvSpPr txBox="1"/>
          <p:nvPr>
            <p:ph idx="1" type="body"/>
          </p:nvPr>
        </p:nvSpPr>
        <p:spPr>
          <a:xfrm>
            <a:off x="225446" y="1102346"/>
            <a:ext cx="8786474" cy="3772574"/>
          </a:xfrm>
          <a:prstGeom prst="rect">
            <a:avLst/>
          </a:prstGeom>
          <a:noFill/>
          <a:ln>
            <a:noFill/>
          </a:ln>
        </p:spPr>
        <p:txBody>
          <a:bodyPr anchorCtr="0" anchor="t" bIns="45700" lIns="91425" spcFirstLastPara="1" rIns="91425" wrap="square" tIns="45700">
            <a:noAutofit/>
          </a:bodyPr>
          <a:lstStyle/>
          <a:p>
            <a:pPr indent="-336550" lvl="0" marL="342900" rtl="0" algn="l">
              <a:spcBef>
                <a:spcPts val="0"/>
              </a:spcBef>
              <a:spcAft>
                <a:spcPts val="0"/>
              </a:spcAft>
              <a:buClr>
                <a:srgbClr val="002060"/>
              </a:buClr>
              <a:buSzPts val="2120"/>
              <a:buChar char="•"/>
            </a:pPr>
            <a:r>
              <a:rPr lang="en-IN" sz="2120">
                <a:latin typeface="Arial"/>
                <a:ea typeface="Arial"/>
                <a:cs typeface="Arial"/>
                <a:sym typeface="Arial"/>
              </a:rPr>
              <a:t>The final element in the development of modern text mining systems was contributed (gradually) by machine learning (ML) technology. </a:t>
            </a:r>
            <a:endParaRPr sz="2490"/>
          </a:p>
          <a:p>
            <a:pPr indent="-336550" lvl="0" marL="342900" rtl="0" algn="l">
              <a:spcBef>
                <a:spcPts val="444"/>
              </a:spcBef>
              <a:spcAft>
                <a:spcPts val="0"/>
              </a:spcAft>
              <a:buClr>
                <a:srgbClr val="002060"/>
              </a:buClr>
              <a:buSzPts val="2120"/>
              <a:buChar char="•"/>
            </a:pPr>
            <a:r>
              <a:rPr lang="en-IN" sz="2120">
                <a:latin typeface="Arial"/>
                <a:ea typeface="Arial"/>
                <a:cs typeface="Arial"/>
                <a:sym typeface="Arial"/>
              </a:rPr>
              <a:t>ML began to be applied to text categorization studies in the early 1990s. </a:t>
            </a:r>
            <a:endParaRPr sz="2490"/>
          </a:p>
          <a:p>
            <a:pPr indent="-336550" lvl="0" marL="342900" rtl="0" algn="l">
              <a:spcBef>
                <a:spcPts val="444"/>
              </a:spcBef>
              <a:spcAft>
                <a:spcPts val="0"/>
              </a:spcAft>
              <a:buClr>
                <a:srgbClr val="002060"/>
              </a:buClr>
              <a:buSzPts val="2120"/>
              <a:buChar char="•"/>
            </a:pPr>
            <a:r>
              <a:rPr lang="en-IN" sz="2120">
                <a:latin typeface="Arial"/>
                <a:ea typeface="Arial"/>
                <a:cs typeface="Arial"/>
                <a:sym typeface="Arial"/>
              </a:rPr>
              <a:t>Before ML algorithms can be applied successfully to text documents, a set of input features (e.g., terms) must be defined, and all of the documents must be classified into one of a set of categories. </a:t>
            </a:r>
            <a:endParaRPr sz="2490"/>
          </a:p>
          <a:p>
            <a:pPr indent="-336550" lvl="0" marL="342900" rtl="0" algn="l">
              <a:spcBef>
                <a:spcPts val="444"/>
              </a:spcBef>
              <a:spcAft>
                <a:spcPts val="0"/>
              </a:spcAft>
              <a:buClr>
                <a:srgbClr val="002060"/>
              </a:buClr>
              <a:buSzPts val="2120"/>
              <a:buChar char="•"/>
            </a:pPr>
            <a:r>
              <a:rPr lang="en-IN" sz="2120">
                <a:latin typeface="Arial"/>
                <a:ea typeface="Arial"/>
                <a:cs typeface="Arial"/>
                <a:sym typeface="Arial"/>
              </a:rPr>
              <a:t>Then the classified training set can be submitted to the ML algorithm. </a:t>
            </a:r>
            <a:endParaRPr sz="2490"/>
          </a:p>
          <a:p>
            <a:pPr indent="-336550" lvl="0" marL="342900" rtl="0" algn="l">
              <a:spcBef>
                <a:spcPts val="444"/>
              </a:spcBef>
              <a:spcAft>
                <a:spcPts val="0"/>
              </a:spcAft>
              <a:buClr>
                <a:srgbClr val="002060"/>
              </a:buClr>
              <a:buSzPts val="2120"/>
              <a:buChar char="•"/>
            </a:pPr>
            <a:r>
              <a:rPr lang="en-IN" sz="2120">
                <a:latin typeface="Arial"/>
                <a:ea typeface="Arial"/>
                <a:cs typeface="Arial"/>
                <a:sym typeface="Arial"/>
              </a:rPr>
              <a:t>After the model is trained, unclassified documents can be submitted to the model for classification, using the patterns of the categories learned in the training operation. </a:t>
            </a:r>
            <a:endParaRPr sz="3230"/>
          </a:p>
          <a:p>
            <a:pPr indent="-131445" lvl="0" marL="342900" rtl="0" algn="l">
              <a:spcBef>
                <a:spcPts val="666"/>
              </a:spcBef>
              <a:spcAft>
                <a:spcPts val="0"/>
              </a:spcAft>
              <a:buClr>
                <a:srgbClr val="002060"/>
              </a:buClr>
              <a:buSzPts val="3330"/>
              <a:buNone/>
            </a:pPr>
            <a:r>
              <a:t/>
            </a:r>
            <a:endParaRPr sz="3330"/>
          </a:p>
        </p:txBody>
      </p:sp>
      <p:sp>
        <p:nvSpPr>
          <p:cNvPr id="423" name="Google Shape;423;p6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2800"/>
              <a:buFont typeface="Arial"/>
              <a:buNone/>
            </a:pPr>
            <a:r>
              <a:rPr lang="en-IN" sz="2800">
                <a:latin typeface="Arial"/>
                <a:ea typeface="Arial"/>
                <a:cs typeface="Arial"/>
                <a:sym typeface="Arial"/>
              </a:rPr>
              <a:t>Machine Learning Text Categorization </a:t>
            </a:r>
            <a:endParaRPr sz="4800"/>
          </a:p>
        </p:txBody>
      </p:sp>
      <p:sp>
        <p:nvSpPr>
          <p:cNvPr id="429" name="Google Shape;429;p6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descr="Information 10 00150 g001" id="430" name="Google Shape;430;p61"/>
          <p:cNvPicPr preferRelativeResize="0"/>
          <p:nvPr/>
        </p:nvPicPr>
        <p:blipFill rotWithShape="1">
          <a:blip r:embed="rId3">
            <a:alphaModFix/>
          </a:blip>
          <a:srcRect b="0" l="0" r="0" t="0"/>
          <a:stretch/>
        </p:blipFill>
        <p:spPr>
          <a:xfrm>
            <a:off x="152400" y="1340485"/>
            <a:ext cx="8686800" cy="33432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2"/>
          <p:cNvSpPr txBox="1"/>
          <p:nvPr>
            <p:ph type="title"/>
          </p:nvPr>
        </p:nvSpPr>
        <p:spPr>
          <a:xfrm>
            <a:off x="245765" y="119411"/>
            <a:ext cx="8441035" cy="76352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FF0000"/>
              </a:buClr>
              <a:buSzPts val="2800"/>
              <a:buFont typeface="Arial"/>
              <a:buNone/>
            </a:pPr>
            <a:r>
              <a:rPr lang="en-IN" sz="2800">
                <a:latin typeface="Arial"/>
                <a:ea typeface="Arial"/>
                <a:cs typeface="Arial"/>
                <a:sym typeface="Arial"/>
              </a:rPr>
              <a:t>Bag-of-Words versus High-Dimensional Vector Spaces </a:t>
            </a:r>
            <a:endParaRPr sz="2800"/>
          </a:p>
        </p:txBody>
      </p:sp>
      <p:sp>
        <p:nvSpPr>
          <p:cNvPr id="436" name="Google Shape;436;p62"/>
          <p:cNvSpPr txBox="1"/>
          <p:nvPr>
            <p:ph idx="1" type="body"/>
          </p:nvPr>
        </p:nvSpPr>
        <p:spPr>
          <a:xfrm>
            <a:off x="448966" y="1127761"/>
            <a:ext cx="8246070" cy="3734562"/>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rgbClr val="002060"/>
              </a:buClr>
              <a:buSzPct val="100000"/>
              <a:buChar char="•"/>
            </a:pPr>
            <a:r>
              <a:rPr lang="en-IN" sz="1800">
                <a:latin typeface="Arial"/>
                <a:ea typeface="Arial"/>
                <a:cs typeface="Arial"/>
                <a:sym typeface="Arial"/>
              </a:rPr>
              <a:t>One of the most important advances in the early 2000s was the extension of the bag-of-words concept to a higher-dimensional space of “features” defined by nonlinear functions. </a:t>
            </a:r>
            <a:endParaRPr/>
          </a:p>
          <a:p>
            <a:pPr indent="-342900" lvl="0" marL="342900" rtl="0" algn="l">
              <a:spcBef>
                <a:spcPts val="333"/>
              </a:spcBef>
              <a:spcAft>
                <a:spcPts val="0"/>
              </a:spcAft>
              <a:buClr>
                <a:srgbClr val="002060"/>
              </a:buClr>
              <a:buSzPct val="100000"/>
              <a:buChar char="•"/>
            </a:pPr>
            <a:r>
              <a:rPr lang="en-IN" sz="1800">
                <a:latin typeface="Arial"/>
                <a:ea typeface="Arial"/>
                <a:cs typeface="Arial"/>
                <a:sym typeface="Arial"/>
              </a:rPr>
              <a:t>Kernel-based learning methods have been applied to various information extraction tasks. </a:t>
            </a:r>
            <a:endParaRPr/>
          </a:p>
          <a:p>
            <a:pPr indent="-342900" lvl="0" marL="342900" rtl="0" algn="l">
              <a:spcBef>
                <a:spcPts val="333"/>
              </a:spcBef>
              <a:spcAft>
                <a:spcPts val="0"/>
              </a:spcAft>
              <a:buClr>
                <a:srgbClr val="002060"/>
              </a:buClr>
              <a:buSzPct val="100000"/>
              <a:buChar char="•"/>
            </a:pPr>
            <a:r>
              <a:rPr lang="en-IN" sz="1800">
                <a:latin typeface="Arial"/>
                <a:ea typeface="Arial"/>
                <a:cs typeface="Arial"/>
                <a:sym typeface="Arial"/>
              </a:rPr>
              <a:t>For simple data representations (e.g., “bag-of- words”) in which features can be easily extracted, some basic kernel functions such as linear kernel, polynomial kernel, and Gaussian kernel are often used. </a:t>
            </a:r>
            <a:endParaRPr/>
          </a:p>
          <a:p>
            <a:pPr indent="-342900" lvl="0" marL="342900" rtl="0" algn="l">
              <a:spcBef>
                <a:spcPts val="333"/>
              </a:spcBef>
              <a:spcAft>
                <a:spcPts val="0"/>
              </a:spcAft>
              <a:buClr>
                <a:srgbClr val="002060"/>
              </a:buClr>
              <a:buSzPct val="100000"/>
              <a:buChar char="•"/>
            </a:pPr>
            <a:r>
              <a:rPr lang="en-IN" sz="1800">
                <a:latin typeface="Arial"/>
                <a:ea typeface="Arial"/>
                <a:cs typeface="Arial"/>
                <a:sym typeface="Arial"/>
              </a:rPr>
              <a:t>A kernel uses a nonlinear function to “map” text terms (words or phrases) to a higher-dimensional “feature space”. </a:t>
            </a:r>
            <a:endParaRPr/>
          </a:p>
          <a:p>
            <a:pPr indent="-342900" lvl="0" marL="342900" rtl="0" algn="l">
              <a:spcBef>
                <a:spcPts val="333"/>
              </a:spcBef>
              <a:spcAft>
                <a:spcPts val="0"/>
              </a:spcAft>
              <a:buClr>
                <a:srgbClr val="002060"/>
              </a:buClr>
              <a:buSzPct val="100000"/>
              <a:buChar char="•"/>
            </a:pPr>
            <a:r>
              <a:rPr lang="en-IN" sz="1800">
                <a:latin typeface="Arial"/>
                <a:ea typeface="Arial"/>
                <a:cs typeface="Arial"/>
                <a:sym typeface="Arial"/>
              </a:rPr>
              <a:t>Initially, the dot-product was used as a linear function to map terms into feature space.</a:t>
            </a:r>
            <a:endParaRPr/>
          </a:p>
          <a:p>
            <a:pPr indent="-342900" lvl="0" marL="342900" rtl="0" algn="l">
              <a:spcBef>
                <a:spcPts val="333"/>
              </a:spcBef>
              <a:spcAft>
                <a:spcPts val="0"/>
              </a:spcAft>
              <a:buClr>
                <a:srgbClr val="002060"/>
              </a:buClr>
              <a:buSzPct val="100000"/>
              <a:buChar char="•"/>
            </a:pPr>
            <a:r>
              <a:rPr lang="en-IN" sz="1800">
                <a:latin typeface="Arial"/>
                <a:ea typeface="Arial"/>
                <a:cs typeface="Arial"/>
                <a:sym typeface="Arial"/>
              </a:rPr>
              <a:t> Alternatively, different kernels can be defined by using different nonlinear functions in the mapping process. </a:t>
            </a:r>
            <a:endParaRPr/>
          </a:p>
          <a:p>
            <a:pPr indent="-178435" lvl="0" marL="342900" rtl="0" algn="l">
              <a:spcBef>
                <a:spcPts val="518"/>
              </a:spcBef>
              <a:spcAft>
                <a:spcPts val="0"/>
              </a:spcAft>
              <a:buClr>
                <a:srgbClr val="002060"/>
              </a:buClr>
              <a:buSzPct val="100000"/>
              <a:buNone/>
            </a:pPr>
            <a:r>
              <a:t/>
            </a:r>
            <a:endParaRPr/>
          </a:p>
        </p:txBody>
      </p:sp>
      <p:sp>
        <p:nvSpPr>
          <p:cNvPr id="437" name="Google Shape;437;p6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3"/>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0000"/>
              </a:buClr>
              <a:buSzPts val="3600"/>
              <a:buFont typeface="Calibri"/>
              <a:buNone/>
            </a:pPr>
            <a:r>
              <a:rPr lang="en-IN"/>
              <a:t>Bag of  Words</a:t>
            </a:r>
            <a:endParaRPr/>
          </a:p>
        </p:txBody>
      </p:sp>
      <p:sp>
        <p:nvSpPr>
          <p:cNvPr id="443" name="Google Shape;443;p63"/>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262626"/>
              </a:buClr>
              <a:buSzPts val="2800"/>
              <a:buChar char="•"/>
            </a:pPr>
            <a:r>
              <a:rPr b="0" i="0" lang="en-IN">
                <a:solidFill>
                  <a:srgbClr val="262626"/>
                </a:solidFill>
                <a:latin typeface="Open Sans"/>
                <a:ea typeface="Open Sans"/>
                <a:cs typeface="Open Sans"/>
                <a:sym typeface="Open Sans"/>
              </a:rPr>
              <a:t>The biggest problem with modeling text is that it is unorganised, and most the machine learning and deep learning techniques prefer well defined numeric data. </a:t>
            </a:r>
            <a:endParaRPr/>
          </a:p>
          <a:p>
            <a:pPr indent="-342900" lvl="0" marL="342900" rtl="0" algn="l">
              <a:spcBef>
                <a:spcPts val="560"/>
              </a:spcBef>
              <a:spcAft>
                <a:spcPts val="0"/>
              </a:spcAft>
              <a:buClr>
                <a:srgbClr val="262626"/>
              </a:buClr>
              <a:buSzPts val="2800"/>
              <a:buChar char="•"/>
            </a:pPr>
            <a:r>
              <a:rPr b="0" i="0" lang="en-IN">
                <a:solidFill>
                  <a:srgbClr val="262626"/>
                </a:solidFill>
                <a:latin typeface="Open Sans"/>
                <a:ea typeface="Open Sans"/>
                <a:cs typeface="Open Sans"/>
                <a:sym typeface="Open Sans"/>
              </a:rPr>
              <a:t>They cannot work with raw text directly, therefore we have to convert text into numbers.</a:t>
            </a:r>
            <a:endParaRPr/>
          </a:p>
        </p:txBody>
      </p:sp>
      <p:sp>
        <p:nvSpPr>
          <p:cNvPr id="444" name="Google Shape;444;p6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4"/>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0000"/>
              </a:buClr>
              <a:buSzPts val="3600"/>
              <a:buFont typeface="Calibri"/>
              <a:buNone/>
            </a:pPr>
            <a:r>
              <a:rPr lang="en-IN"/>
              <a:t>Bag of  Words</a:t>
            </a:r>
            <a:endParaRPr/>
          </a:p>
        </p:txBody>
      </p:sp>
      <p:sp>
        <p:nvSpPr>
          <p:cNvPr id="450" name="Google Shape;450;p64"/>
          <p:cNvSpPr txBox="1"/>
          <p:nvPr>
            <p:ph idx="1" type="body"/>
          </p:nvPr>
        </p:nvSpPr>
        <p:spPr>
          <a:xfrm>
            <a:off x="440730" y="1032106"/>
            <a:ext cx="8246070" cy="3872079"/>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rgbClr val="002060"/>
              </a:buClr>
              <a:buSzPct val="100000"/>
              <a:buChar char="•"/>
            </a:pPr>
            <a:r>
              <a:rPr lang="en-IN" sz="2400"/>
              <a:t>A bag-of-words model, or BoW for short, is a way of extracting features from text for use in modeling, such as with machine learning algorithms.</a:t>
            </a:r>
            <a:endParaRPr/>
          </a:p>
          <a:p>
            <a:pPr indent="-342900" lvl="0" marL="342900" rtl="0" algn="l">
              <a:spcBef>
                <a:spcPts val="408"/>
              </a:spcBef>
              <a:spcAft>
                <a:spcPts val="0"/>
              </a:spcAft>
              <a:buClr>
                <a:srgbClr val="002060"/>
              </a:buClr>
              <a:buSzPct val="100000"/>
              <a:buChar char="•"/>
            </a:pPr>
            <a:r>
              <a:rPr lang="en-IN" sz="2400"/>
              <a:t>The approach is very simple and flexible, and can be used in a myriad of ways for extracting features from documents.</a:t>
            </a:r>
            <a:endParaRPr/>
          </a:p>
          <a:p>
            <a:pPr indent="-342900" lvl="0" marL="342900" rtl="0" algn="l">
              <a:spcBef>
                <a:spcPts val="408"/>
              </a:spcBef>
              <a:spcAft>
                <a:spcPts val="0"/>
              </a:spcAft>
              <a:buClr>
                <a:srgbClr val="002060"/>
              </a:buClr>
              <a:buSzPct val="100000"/>
              <a:buChar char="•"/>
            </a:pPr>
            <a:r>
              <a:rPr lang="en-IN" sz="2400"/>
              <a:t>A bag-of-words is a representation of text that describes the occurrence of words within a document. It involves two things:</a:t>
            </a:r>
            <a:endParaRPr/>
          </a:p>
          <a:p>
            <a:pPr indent="-285750" lvl="1" marL="742950" rtl="0" algn="l">
              <a:spcBef>
                <a:spcPts val="408"/>
              </a:spcBef>
              <a:spcAft>
                <a:spcPts val="0"/>
              </a:spcAft>
              <a:buClr>
                <a:srgbClr val="FF0000"/>
              </a:buClr>
              <a:buSzPct val="100000"/>
              <a:buChar char="–"/>
            </a:pPr>
            <a:r>
              <a:rPr lang="en-IN" sz="2400"/>
              <a:t>A vocabulary of known words.</a:t>
            </a:r>
            <a:endParaRPr/>
          </a:p>
          <a:p>
            <a:pPr indent="-285750" lvl="1" marL="742950" rtl="0" algn="l">
              <a:spcBef>
                <a:spcPts val="408"/>
              </a:spcBef>
              <a:spcAft>
                <a:spcPts val="0"/>
              </a:spcAft>
              <a:buClr>
                <a:srgbClr val="FF0000"/>
              </a:buClr>
              <a:buSzPct val="100000"/>
              <a:buChar char="–"/>
            </a:pPr>
            <a:r>
              <a:rPr lang="en-IN" sz="2400"/>
              <a:t>A measure of the presence of known words.</a:t>
            </a:r>
            <a:endParaRPr/>
          </a:p>
          <a:p>
            <a:pPr indent="-342900" lvl="0" marL="342900" rtl="0" algn="l">
              <a:spcBef>
                <a:spcPts val="408"/>
              </a:spcBef>
              <a:spcAft>
                <a:spcPts val="0"/>
              </a:spcAft>
              <a:buClr>
                <a:srgbClr val="002060"/>
              </a:buClr>
              <a:buSzPct val="100000"/>
              <a:buChar char="•"/>
            </a:pPr>
            <a:r>
              <a:rPr lang="en-IN" sz="2400"/>
              <a:t>It is called a “bag” of words, because any information about the order or structure of words in the document is discarded. </a:t>
            </a:r>
            <a:endParaRPr/>
          </a:p>
          <a:p>
            <a:pPr indent="-342900" lvl="0" marL="342900" rtl="0" algn="l">
              <a:spcBef>
                <a:spcPts val="408"/>
              </a:spcBef>
              <a:spcAft>
                <a:spcPts val="0"/>
              </a:spcAft>
              <a:buClr>
                <a:srgbClr val="002060"/>
              </a:buClr>
              <a:buSzPct val="100000"/>
              <a:buChar char="•"/>
            </a:pPr>
            <a:r>
              <a:rPr lang="en-IN" sz="2400"/>
              <a:t>The model is only concerned with whether known words occur in the document, not where in the document.</a:t>
            </a:r>
            <a:endParaRPr/>
          </a:p>
        </p:txBody>
      </p:sp>
      <p:sp>
        <p:nvSpPr>
          <p:cNvPr id="451" name="Google Shape;451;p6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5"/>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lang="en-IN"/>
              <a:t>Bag of  Words</a:t>
            </a:r>
            <a:endParaRPr/>
          </a:p>
        </p:txBody>
      </p:sp>
      <p:pic>
        <p:nvPicPr>
          <p:cNvPr descr="Calendar&#10;&#10;Description automatically generated" id="457" name="Google Shape;457;p65"/>
          <p:cNvPicPr preferRelativeResize="0"/>
          <p:nvPr>
            <p:ph idx="1" type="body"/>
          </p:nvPr>
        </p:nvPicPr>
        <p:blipFill rotWithShape="1">
          <a:blip r:embed="rId3">
            <a:alphaModFix/>
          </a:blip>
          <a:srcRect b="0" l="0" r="0" t="0"/>
          <a:stretch/>
        </p:blipFill>
        <p:spPr>
          <a:xfrm>
            <a:off x="132080" y="1063229"/>
            <a:ext cx="4968240" cy="3977878"/>
          </a:xfrm>
          <a:prstGeom prst="rect">
            <a:avLst/>
          </a:prstGeom>
          <a:solidFill>
            <a:srgbClr val="FFFFFF"/>
          </a:solidFill>
          <a:ln>
            <a:noFill/>
          </a:ln>
        </p:spPr>
      </p:pic>
      <p:sp>
        <p:nvSpPr>
          <p:cNvPr id="458" name="Google Shape;458;p65"/>
          <p:cNvSpPr txBox="1"/>
          <p:nvPr>
            <p:ph idx="2" type="body"/>
          </p:nvPr>
        </p:nvSpPr>
        <p:spPr>
          <a:xfrm>
            <a:off x="5201920" y="1200151"/>
            <a:ext cx="3484880" cy="3394472"/>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90000"/>
              </a:lnSpc>
              <a:spcBef>
                <a:spcPts val="0"/>
              </a:spcBef>
              <a:spcAft>
                <a:spcPts val="0"/>
              </a:spcAft>
              <a:buClr>
                <a:schemeClr val="dk1"/>
              </a:buClr>
              <a:buSzPct val="100000"/>
              <a:buChar char="•"/>
            </a:pPr>
            <a:r>
              <a:rPr b="0" i="0" lang="en-IN" sz="2400"/>
              <a:t>Here’s a sample of reviews about a particular cosmetic product:</a:t>
            </a:r>
            <a:endParaRPr/>
          </a:p>
          <a:p>
            <a:pPr indent="-342900" lvl="0" marL="342900" rtl="0" algn="l">
              <a:lnSpc>
                <a:spcPct val="90000"/>
              </a:lnSpc>
              <a:spcBef>
                <a:spcPts val="444"/>
              </a:spcBef>
              <a:spcAft>
                <a:spcPts val="0"/>
              </a:spcAft>
              <a:buClr>
                <a:schemeClr val="dk1"/>
              </a:buClr>
              <a:buSzPct val="100000"/>
              <a:buFont typeface="Arial"/>
              <a:buChar char="•"/>
            </a:pPr>
            <a:r>
              <a:rPr b="0" i="0" lang="en-IN" sz="2400"/>
              <a:t>Review 1: This product is useful and fancy</a:t>
            </a:r>
            <a:endParaRPr/>
          </a:p>
          <a:p>
            <a:pPr indent="-342900" lvl="0" marL="342900" rtl="0" algn="l">
              <a:lnSpc>
                <a:spcPct val="90000"/>
              </a:lnSpc>
              <a:spcBef>
                <a:spcPts val="444"/>
              </a:spcBef>
              <a:spcAft>
                <a:spcPts val="0"/>
              </a:spcAft>
              <a:buClr>
                <a:schemeClr val="dk1"/>
              </a:buClr>
              <a:buSzPct val="100000"/>
              <a:buFont typeface="Arial"/>
              <a:buChar char="•"/>
            </a:pPr>
            <a:r>
              <a:rPr b="0" i="0" lang="en-IN" sz="2400"/>
              <a:t>Review 2: This product is useful but not trending</a:t>
            </a:r>
            <a:endParaRPr/>
          </a:p>
          <a:p>
            <a:pPr indent="-342900" lvl="0" marL="342900" rtl="0" algn="l">
              <a:lnSpc>
                <a:spcPct val="90000"/>
              </a:lnSpc>
              <a:spcBef>
                <a:spcPts val="444"/>
              </a:spcBef>
              <a:spcAft>
                <a:spcPts val="0"/>
              </a:spcAft>
              <a:buClr>
                <a:schemeClr val="dk1"/>
              </a:buClr>
              <a:buSzPct val="100000"/>
              <a:buFont typeface="Arial"/>
              <a:buChar char="•"/>
            </a:pPr>
            <a:r>
              <a:rPr b="0" i="0" lang="en-IN" sz="2400"/>
              <a:t>Review 3: This product is awesome and fancy</a:t>
            </a:r>
            <a:endParaRPr/>
          </a:p>
          <a:p>
            <a:pPr indent="-201930" lvl="0" marL="342900" rtl="0" algn="l">
              <a:lnSpc>
                <a:spcPct val="90000"/>
              </a:lnSpc>
              <a:spcBef>
                <a:spcPts val="444"/>
              </a:spcBef>
              <a:spcAft>
                <a:spcPts val="0"/>
              </a:spcAft>
              <a:buClr>
                <a:schemeClr val="dk1"/>
              </a:buClr>
              <a:buSzPct val="100000"/>
              <a:buNone/>
            </a:pPr>
            <a:r>
              <a:t/>
            </a:r>
            <a:endParaRPr sz="2400"/>
          </a:p>
        </p:txBody>
      </p:sp>
      <p:sp>
        <p:nvSpPr>
          <p:cNvPr id="459" name="Google Shape;459;p6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None/>
            </a:pPr>
            <a:fld id="{00000000-1234-1234-1234-123412341234}" type="slidenum">
              <a:rPr lang="en-I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6"/>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0000"/>
              </a:buClr>
              <a:buSzPts val="3600"/>
              <a:buFont typeface="Calibri"/>
              <a:buNone/>
            </a:pPr>
            <a:r>
              <a:rPr lang="en-IN"/>
              <a:t>Limitations</a:t>
            </a:r>
            <a:endParaRPr/>
          </a:p>
        </p:txBody>
      </p:sp>
      <p:sp>
        <p:nvSpPr>
          <p:cNvPr id="465" name="Google Shape;465;p66"/>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rgbClr val="002060"/>
              </a:buClr>
              <a:buSzPct val="100000"/>
              <a:buChar char="•"/>
            </a:pPr>
            <a:r>
              <a:rPr lang="en-IN"/>
              <a:t>First issue arises in cases when the new sentences contain new words. If such happens, then the vocabulary size would increase and thereby, the length of the vectors would increase too.</a:t>
            </a:r>
            <a:endParaRPr/>
          </a:p>
          <a:p>
            <a:pPr indent="-342900" lvl="0" marL="342900" rtl="0" algn="l">
              <a:spcBef>
                <a:spcPts val="518"/>
              </a:spcBef>
              <a:spcAft>
                <a:spcPts val="0"/>
              </a:spcAft>
              <a:buClr>
                <a:srgbClr val="002060"/>
              </a:buClr>
              <a:buSzPct val="100000"/>
              <a:buChar char="•"/>
            </a:pPr>
            <a:r>
              <a:rPr lang="en-IN"/>
              <a:t>Additionally, the vectors would also contain many 0s, thereby resulting in a sparse matrix (which is what we would like to avoid)</a:t>
            </a:r>
            <a:endParaRPr/>
          </a:p>
          <a:p>
            <a:pPr indent="-342900" lvl="0" marL="342900" rtl="0" algn="l">
              <a:spcBef>
                <a:spcPts val="518"/>
              </a:spcBef>
              <a:spcAft>
                <a:spcPts val="0"/>
              </a:spcAft>
              <a:buClr>
                <a:srgbClr val="002060"/>
              </a:buClr>
              <a:buSzPct val="100000"/>
              <a:buChar char="•"/>
            </a:pPr>
            <a:r>
              <a:rPr lang="en-IN"/>
              <a:t>Secondly, we are gaining no information about the grammatical section nor are we focussing on the order of words in text.</a:t>
            </a:r>
            <a:endParaRPr/>
          </a:p>
          <a:p>
            <a:pPr indent="-178435" lvl="0" marL="342900" rtl="0" algn="l">
              <a:spcBef>
                <a:spcPts val="518"/>
              </a:spcBef>
              <a:spcAft>
                <a:spcPts val="0"/>
              </a:spcAft>
              <a:buClr>
                <a:srgbClr val="002060"/>
              </a:buClr>
              <a:buSzPct val="100000"/>
              <a:buNone/>
            </a:pPr>
            <a:r>
              <a:t/>
            </a:r>
            <a:endParaRPr/>
          </a:p>
        </p:txBody>
      </p:sp>
      <p:sp>
        <p:nvSpPr>
          <p:cNvPr id="466" name="Google Shape;466;p6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7"/>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0000"/>
              </a:buClr>
              <a:buSzPts val="3600"/>
              <a:buFont typeface="Calibri"/>
              <a:buNone/>
            </a:pPr>
            <a:r>
              <a:rPr lang="en-IN"/>
              <a:t>High Dimension Spaces</a:t>
            </a:r>
            <a:endParaRPr/>
          </a:p>
        </p:txBody>
      </p:sp>
      <p:sp>
        <p:nvSpPr>
          <p:cNvPr id="472" name="Google Shape;472;p67"/>
          <p:cNvSpPr txBox="1"/>
          <p:nvPr>
            <p:ph idx="1" type="body"/>
          </p:nvPr>
        </p:nvSpPr>
        <p:spPr>
          <a:xfrm>
            <a:off x="210207" y="1032107"/>
            <a:ext cx="8713076" cy="40090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2060"/>
              </a:buClr>
              <a:buSzPts val="1800"/>
              <a:buChar char="•"/>
            </a:pPr>
            <a:r>
              <a:rPr lang="en-IN" sz="1800">
                <a:latin typeface="Arial"/>
                <a:ea typeface="Arial"/>
                <a:cs typeface="Arial"/>
                <a:sym typeface="Arial"/>
              </a:rPr>
              <a:t>The total number of terms (words or phrases) used to characterize a document can become huge, creating very high-dimensional spaces for predictive analysis. </a:t>
            </a:r>
            <a:endParaRPr/>
          </a:p>
          <a:p>
            <a:pPr indent="-342900" lvl="0" marL="342900" rtl="0" algn="l">
              <a:spcBef>
                <a:spcPts val="360"/>
              </a:spcBef>
              <a:spcAft>
                <a:spcPts val="0"/>
              </a:spcAft>
              <a:buClr>
                <a:srgbClr val="002060"/>
              </a:buClr>
              <a:buSzPts val="1800"/>
              <a:buChar char="•"/>
            </a:pPr>
            <a:r>
              <a:rPr lang="en-IN" sz="1800">
                <a:latin typeface="Arial"/>
                <a:ea typeface="Arial"/>
                <a:cs typeface="Arial"/>
                <a:sym typeface="Arial"/>
              </a:rPr>
              <a:t>ML techniques like neural networks and decision trees must process high-dimensional spaces by learning  to recognize patterns case by case.</a:t>
            </a:r>
            <a:endParaRPr/>
          </a:p>
          <a:p>
            <a:pPr indent="-342900" lvl="0" marL="342900" rtl="0" algn="l">
              <a:spcBef>
                <a:spcPts val="360"/>
              </a:spcBef>
              <a:spcAft>
                <a:spcPts val="0"/>
              </a:spcAft>
              <a:buClr>
                <a:srgbClr val="002060"/>
              </a:buClr>
              <a:buSzPts val="1800"/>
              <a:buChar char="•"/>
            </a:pPr>
            <a:r>
              <a:rPr lang="en-IN" sz="1800">
                <a:latin typeface="Arial"/>
                <a:ea typeface="Arial"/>
                <a:cs typeface="Arial"/>
                <a:sym typeface="Arial"/>
              </a:rPr>
              <a:t>Two challenges must be faced in analyzing data in high-dimensional text spaces.</a:t>
            </a:r>
            <a:endParaRPr/>
          </a:p>
          <a:p>
            <a:pPr indent="-342900" lvl="0" marL="342900" rtl="0" algn="l">
              <a:spcBef>
                <a:spcPts val="360"/>
              </a:spcBef>
              <a:spcAft>
                <a:spcPts val="0"/>
              </a:spcAft>
              <a:buClr>
                <a:srgbClr val="002060"/>
              </a:buClr>
              <a:buSzPts val="1800"/>
              <a:buChar char="•"/>
            </a:pPr>
            <a:r>
              <a:rPr lang="en-IN" sz="1800">
                <a:latin typeface="Arial"/>
                <a:ea typeface="Arial"/>
                <a:cs typeface="Arial"/>
                <a:sym typeface="Arial"/>
              </a:rPr>
              <a:t> The first challenge is the so-called curse of dimensionality (</a:t>
            </a:r>
            <a:r>
              <a:rPr lang="en-IN" sz="1800">
                <a:solidFill>
                  <a:srgbClr val="000066"/>
                </a:solidFill>
                <a:latin typeface="Arial"/>
                <a:ea typeface="Arial"/>
                <a:cs typeface="Arial"/>
                <a:sym typeface="Arial"/>
              </a:rPr>
              <a:t>Bellman, 1957</a:t>
            </a:r>
            <a:r>
              <a:rPr lang="en-IN" sz="1800">
                <a:latin typeface="Arial"/>
                <a:ea typeface="Arial"/>
                <a:cs typeface="Arial"/>
                <a:sym typeface="Arial"/>
              </a:rPr>
              <a:t>). As the number of variables increases, the complexity of algorithms to analyze them increases exponentially until they become intractable in many real-world applications. </a:t>
            </a:r>
            <a:endParaRPr/>
          </a:p>
          <a:p>
            <a:pPr indent="-342900" lvl="0" marL="342900" rtl="0" algn="l">
              <a:spcBef>
                <a:spcPts val="360"/>
              </a:spcBef>
              <a:spcAft>
                <a:spcPts val="0"/>
              </a:spcAft>
              <a:buClr>
                <a:srgbClr val="002060"/>
              </a:buClr>
              <a:buSzPts val="1800"/>
              <a:buChar char="•"/>
            </a:pPr>
            <a:r>
              <a:rPr lang="en-IN" sz="1800">
                <a:latin typeface="Arial"/>
                <a:ea typeface="Arial"/>
                <a:cs typeface="Arial"/>
                <a:sym typeface="Arial"/>
              </a:rPr>
              <a:t>The second challenge is that the absolute distance (and, therefore, the ability to discriminate) between the nearest neighbor and the farthest point diminishes as the dimensionality increases. </a:t>
            </a:r>
            <a:endParaRPr/>
          </a:p>
          <a:p>
            <a:pPr indent="-342900" lvl="0" marL="342900" rtl="0" algn="l">
              <a:spcBef>
                <a:spcPts val="360"/>
              </a:spcBef>
              <a:spcAft>
                <a:spcPts val="0"/>
              </a:spcAft>
              <a:buClr>
                <a:srgbClr val="002060"/>
              </a:buClr>
              <a:buSzPts val="1800"/>
              <a:buChar char="•"/>
            </a:pPr>
            <a:r>
              <a:rPr lang="en-IN" sz="1800">
                <a:latin typeface="Arial"/>
                <a:ea typeface="Arial"/>
                <a:cs typeface="Arial"/>
                <a:sym typeface="Arial"/>
              </a:rPr>
              <a:t>The challenge is to assign some metric of difference (or similarity) between points projected into the space.  (Kernels)</a:t>
            </a:r>
            <a:endParaRPr/>
          </a:p>
          <a:p>
            <a:pPr indent="-165100" lvl="0" marL="342900" rtl="0" algn="l">
              <a:spcBef>
                <a:spcPts val="560"/>
              </a:spcBef>
              <a:spcAft>
                <a:spcPts val="0"/>
              </a:spcAft>
              <a:buClr>
                <a:srgbClr val="002060"/>
              </a:buClr>
              <a:buSzPts val="2800"/>
              <a:buNone/>
            </a:pPr>
            <a:r>
              <a:t/>
            </a:r>
            <a:endParaRPr/>
          </a:p>
        </p:txBody>
      </p:sp>
      <p:sp>
        <p:nvSpPr>
          <p:cNvPr id="473" name="Google Shape;473;p6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68"/>
          <p:cNvPicPr preferRelativeResize="0"/>
          <p:nvPr/>
        </p:nvPicPr>
        <p:blipFill rotWithShape="1">
          <a:blip r:embed="rId3">
            <a:alphaModFix/>
          </a:blip>
          <a:srcRect b="15441" l="0" r="20371" t="24841"/>
          <a:stretch/>
        </p:blipFill>
        <p:spPr>
          <a:xfrm>
            <a:off x="683172" y="1125768"/>
            <a:ext cx="7052442" cy="3811753"/>
          </a:xfrm>
          <a:prstGeom prst="rect">
            <a:avLst/>
          </a:prstGeom>
          <a:noFill/>
          <a:ln>
            <a:noFill/>
          </a:ln>
        </p:spPr>
      </p:pic>
      <p:sp>
        <p:nvSpPr>
          <p:cNvPr id="479" name="Google Shape;479;p6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3200"/>
              <a:buFont typeface="Calibri"/>
              <a:buNone/>
            </a:pPr>
            <a:r>
              <a:rPr lang="en-IN" sz="3200"/>
              <a:t>ML Based Techniques – Text Categorization</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69"/>
          <p:cNvPicPr preferRelativeResize="0"/>
          <p:nvPr>
            <p:ph idx="1" type="body"/>
          </p:nvPr>
        </p:nvPicPr>
        <p:blipFill rotWithShape="1">
          <a:blip r:embed="rId3">
            <a:alphaModFix/>
          </a:blip>
          <a:srcRect b="0" l="0" r="0" t="0"/>
          <a:stretch/>
        </p:blipFill>
        <p:spPr>
          <a:xfrm>
            <a:off x="96819" y="333487"/>
            <a:ext cx="4398981" cy="4356847"/>
          </a:xfrm>
          <a:prstGeom prst="rect">
            <a:avLst/>
          </a:prstGeom>
          <a:noFill/>
          <a:ln>
            <a:noFill/>
          </a:ln>
        </p:spPr>
      </p:pic>
      <p:pic>
        <p:nvPicPr>
          <p:cNvPr id="485" name="Google Shape;485;p69"/>
          <p:cNvPicPr preferRelativeResize="0"/>
          <p:nvPr>
            <p:ph idx="2" type="body"/>
          </p:nvPr>
        </p:nvPicPr>
        <p:blipFill rotWithShape="1">
          <a:blip r:embed="rId4">
            <a:alphaModFix/>
          </a:blip>
          <a:srcRect b="0" l="0" r="0" t="0"/>
          <a:stretch/>
        </p:blipFill>
        <p:spPr>
          <a:xfrm>
            <a:off x="4648199" y="102393"/>
            <a:ext cx="4398981" cy="4664870"/>
          </a:xfrm>
          <a:prstGeom prst="rect">
            <a:avLst/>
          </a:prstGeom>
          <a:noFill/>
          <a:ln>
            <a:noFill/>
          </a:ln>
        </p:spPr>
      </p:pic>
      <p:sp>
        <p:nvSpPr>
          <p:cNvPr id="486" name="Google Shape;486;p6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0000"/>
              </a:buClr>
              <a:buSzPts val="4400"/>
              <a:buFont typeface="Calibri"/>
              <a:buNone/>
            </a:pPr>
            <a:r>
              <a:rPr lang="en-IN"/>
              <a:t>Text Mining</a:t>
            </a:r>
            <a:endParaRPr/>
          </a:p>
        </p:txBody>
      </p:sp>
      <p:sp>
        <p:nvSpPr>
          <p:cNvPr id="115" name="Google Shape;115;p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16" name="Google Shape;116;p7"/>
          <p:cNvPicPr preferRelativeResize="0"/>
          <p:nvPr/>
        </p:nvPicPr>
        <p:blipFill rotWithShape="1">
          <a:blip r:embed="rId3">
            <a:alphaModFix/>
          </a:blip>
          <a:srcRect b="0" l="0" r="0" t="0"/>
          <a:stretch/>
        </p:blipFill>
        <p:spPr>
          <a:xfrm>
            <a:off x="1791725" y="1205325"/>
            <a:ext cx="5560551" cy="374927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70"/>
          <p:cNvPicPr preferRelativeResize="0"/>
          <p:nvPr/>
        </p:nvPicPr>
        <p:blipFill rotWithShape="1">
          <a:blip r:embed="rId3">
            <a:alphaModFix/>
          </a:blip>
          <a:srcRect b="0" l="0" r="0" t="0"/>
          <a:stretch/>
        </p:blipFill>
        <p:spPr>
          <a:xfrm>
            <a:off x="796159" y="177708"/>
            <a:ext cx="6858000" cy="4788083"/>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71"/>
          <p:cNvPicPr preferRelativeResize="0"/>
          <p:nvPr/>
        </p:nvPicPr>
        <p:blipFill rotWithShape="1">
          <a:blip r:embed="rId3">
            <a:alphaModFix/>
          </a:blip>
          <a:srcRect b="0" l="0" r="0" t="0"/>
          <a:stretch/>
        </p:blipFill>
        <p:spPr>
          <a:xfrm>
            <a:off x="1143000" y="172453"/>
            <a:ext cx="6858000" cy="479859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2"/>
          <p:cNvSpPr txBox="1"/>
          <p:nvPr>
            <p:ph type="title"/>
          </p:nvPr>
        </p:nvSpPr>
        <p:spPr>
          <a:xfrm>
            <a:off x="448965" y="281178"/>
            <a:ext cx="8246070" cy="514888"/>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FF0000"/>
              </a:buClr>
              <a:buSzPct val="100000"/>
              <a:buFont typeface="Calibri"/>
              <a:buNone/>
            </a:pPr>
            <a:r>
              <a:rPr lang="en-IN"/>
              <a:t>SVM </a:t>
            </a:r>
            <a:endParaRPr/>
          </a:p>
        </p:txBody>
      </p:sp>
      <p:sp>
        <p:nvSpPr>
          <p:cNvPr id="502" name="Google Shape;502;p72"/>
          <p:cNvSpPr txBox="1"/>
          <p:nvPr>
            <p:ph idx="1" type="body"/>
          </p:nvPr>
        </p:nvSpPr>
        <p:spPr>
          <a:xfrm>
            <a:off x="448966" y="774551"/>
            <a:ext cx="8246070" cy="4066256"/>
          </a:xfrm>
          <a:prstGeom prst="rect">
            <a:avLst/>
          </a:prstGeom>
          <a:solidFill>
            <a:srgbClr val="DAE5F1"/>
          </a:solid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rgbClr val="002060"/>
              </a:buClr>
              <a:buSzPts val="1800"/>
              <a:buChar char="•"/>
            </a:pPr>
            <a:r>
              <a:rPr lang="en-IN" sz="1800">
                <a:latin typeface="Arial"/>
                <a:ea typeface="Arial"/>
                <a:cs typeface="Arial"/>
                <a:sym typeface="Arial"/>
              </a:rPr>
              <a:t>An early ML approach to meet both challenges in high-dimensional space was to convert the effects of all variables in a record (or case) into a dot-product (or inner product) equal to the sum of the cross-products of each variable in two adjacent records in a list. </a:t>
            </a:r>
            <a:endParaRPr/>
          </a:p>
          <a:p>
            <a:pPr indent="-342900" lvl="0" marL="342900" rtl="0" algn="l">
              <a:spcBef>
                <a:spcPts val="360"/>
              </a:spcBef>
              <a:spcAft>
                <a:spcPts val="0"/>
              </a:spcAft>
              <a:buClr>
                <a:srgbClr val="002060"/>
              </a:buClr>
              <a:buSzPts val="1800"/>
              <a:buChar char="•"/>
            </a:pPr>
            <a:r>
              <a:rPr lang="en-IN" sz="1800">
                <a:latin typeface="Arial"/>
                <a:ea typeface="Arial"/>
                <a:cs typeface="Arial"/>
                <a:sym typeface="Arial"/>
              </a:rPr>
              <a:t>This inner product reflected the joint similarity between the two records.</a:t>
            </a:r>
            <a:endParaRPr/>
          </a:p>
          <a:p>
            <a:pPr indent="-342900" lvl="0" marL="342900" rtl="0" algn="l">
              <a:spcBef>
                <a:spcPts val="360"/>
              </a:spcBef>
              <a:spcAft>
                <a:spcPts val="0"/>
              </a:spcAft>
              <a:buClr>
                <a:srgbClr val="002060"/>
              </a:buClr>
              <a:buSzPts val="1800"/>
              <a:buChar char="•"/>
            </a:pPr>
            <a:r>
              <a:rPr lang="en-IN" sz="1800">
                <a:latin typeface="Arial"/>
                <a:ea typeface="Arial"/>
                <a:cs typeface="Arial"/>
                <a:sym typeface="Arial"/>
              </a:rPr>
              <a:t>In advanced data mining algorithms that function as kernel learning machines (e.g., support vector machines SVMs), the inner product is replaced by a kernel function that provides an expanded solution space. </a:t>
            </a:r>
            <a:endParaRPr/>
          </a:p>
          <a:p>
            <a:pPr indent="-342900" lvl="0" marL="342900" rtl="0" algn="l">
              <a:spcBef>
                <a:spcPts val="360"/>
              </a:spcBef>
              <a:spcAft>
                <a:spcPts val="0"/>
              </a:spcAft>
              <a:buClr>
                <a:srgbClr val="002060"/>
              </a:buClr>
              <a:buSzPts val="1800"/>
              <a:buChar char="•"/>
            </a:pPr>
            <a:r>
              <a:rPr lang="en-IN" sz="1800">
                <a:latin typeface="Arial"/>
                <a:ea typeface="Arial"/>
                <a:cs typeface="Arial"/>
                <a:sym typeface="Arial"/>
              </a:rPr>
              <a:t>The dot-product or kernel function also functions as a means to reduce the dimensionality from many variables to one (for a dot-product), or a very few for each record in an SVM, called support vectors. </a:t>
            </a:r>
            <a:endParaRPr/>
          </a:p>
          <a:p>
            <a:pPr indent="-342900" lvl="0" marL="342900" rtl="0" algn="l">
              <a:spcBef>
                <a:spcPts val="360"/>
              </a:spcBef>
              <a:spcAft>
                <a:spcPts val="0"/>
              </a:spcAft>
              <a:buClr>
                <a:srgbClr val="002060"/>
              </a:buClr>
              <a:buSzPts val="1800"/>
              <a:buChar char="•"/>
            </a:pPr>
            <a:r>
              <a:rPr lang="en-IN" sz="1800">
                <a:latin typeface="Arial"/>
                <a:ea typeface="Arial"/>
                <a:cs typeface="Arial"/>
                <a:sym typeface="Arial"/>
              </a:rPr>
              <a:t>This property renders SVMs relatively immune to the effect of the curse of dimensionality and commends SVMs for high-dimensional problems in text categorization. </a:t>
            </a:r>
            <a:endParaRPr/>
          </a:p>
          <a:p>
            <a:pPr indent="-165100" lvl="0" marL="342900" rtl="0" algn="l">
              <a:spcBef>
                <a:spcPts val="56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p:txBody>
      </p:sp>
      <p:sp>
        <p:nvSpPr>
          <p:cNvPr id="503" name="Google Shape;503;p7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3600"/>
              <a:buFont typeface="Calibri"/>
              <a:buNone/>
            </a:pPr>
            <a:r>
              <a:rPr lang="en-IN" sz="3600"/>
              <a:t>Machine Learning – Supervised Learning</a:t>
            </a:r>
            <a:endParaRPr/>
          </a:p>
        </p:txBody>
      </p:sp>
      <p:sp>
        <p:nvSpPr>
          <p:cNvPr id="509" name="Google Shape;509;p7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510" name="Google Shape;510;p73"/>
          <p:cNvPicPr preferRelativeResize="0"/>
          <p:nvPr/>
        </p:nvPicPr>
        <p:blipFill rotWithShape="1">
          <a:blip r:embed="rId3">
            <a:alphaModFix/>
          </a:blip>
          <a:srcRect b="0" l="0" r="0" t="0"/>
          <a:stretch/>
        </p:blipFill>
        <p:spPr>
          <a:xfrm>
            <a:off x="129092" y="1240847"/>
            <a:ext cx="9014908" cy="369667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4"/>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3200"/>
              <a:buFont typeface="Calibri"/>
              <a:buNone/>
            </a:pPr>
            <a:r>
              <a:rPr lang="en-IN" sz="3200"/>
              <a:t>Machine Learning – UnSupervised Learning</a:t>
            </a:r>
            <a:endParaRPr/>
          </a:p>
        </p:txBody>
      </p:sp>
      <p:sp>
        <p:nvSpPr>
          <p:cNvPr id="516" name="Google Shape;516;p7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517" name="Google Shape;517;p74"/>
          <p:cNvPicPr preferRelativeResize="0"/>
          <p:nvPr/>
        </p:nvPicPr>
        <p:blipFill rotWithShape="1">
          <a:blip r:embed="rId3">
            <a:alphaModFix/>
          </a:blip>
          <a:srcRect b="0" l="0" r="0" t="0"/>
          <a:stretch/>
        </p:blipFill>
        <p:spPr>
          <a:xfrm>
            <a:off x="127000" y="1140310"/>
            <a:ext cx="8890000" cy="3717439"/>
          </a:xfrm>
          <a:prstGeom prst="rect">
            <a:avLst/>
          </a:prstGeom>
          <a:solidFill>
            <a:srgbClr val="DAE5F1"/>
          </a:solid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5"/>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Arial"/>
              <a:buNone/>
            </a:pPr>
            <a:r>
              <a:rPr lang="en-IN" sz="4000">
                <a:latin typeface="Arial"/>
                <a:ea typeface="Arial"/>
                <a:cs typeface="Arial"/>
                <a:sym typeface="Arial"/>
              </a:rPr>
              <a:t>Development Of Enabling Technology</a:t>
            </a:r>
            <a:endParaRPr sz="4000"/>
          </a:p>
        </p:txBody>
      </p:sp>
      <p:sp>
        <p:nvSpPr>
          <p:cNvPr id="523" name="Google Shape;523;p75"/>
          <p:cNvSpPr txBox="1"/>
          <p:nvPr>
            <p:ph idx="1" type="body"/>
          </p:nvPr>
        </p:nvSpPr>
        <p:spPr>
          <a:xfrm>
            <a:off x="204395" y="1200151"/>
            <a:ext cx="4555280" cy="373737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800"/>
              <a:buChar char="•"/>
            </a:pPr>
            <a:r>
              <a:rPr lang="en-IN"/>
              <a:t>Link Analysis</a:t>
            </a:r>
            <a:endParaRPr/>
          </a:p>
          <a:p>
            <a:pPr indent="-285750" lvl="1" marL="742950" rtl="0" algn="l">
              <a:spcBef>
                <a:spcPts val="400"/>
              </a:spcBef>
              <a:spcAft>
                <a:spcPts val="0"/>
              </a:spcAft>
              <a:buClr>
                <a:srgbClr val="FF0000"/>
              </a:buClr>
              <a:buSzPts val="2000"/>
              <a:buChar char="–"/>
            </a:pPr>
            <a:r>
              <a:rPr lang="en-IN" sz="2000">
                <a:latin typeface="Arial"/>
                <a:ea typeface="Arial"/>
                <a:cs typeface="Arial"/>
                <a:sym typeface="Arial"/>
              </a:rPr>
              <a:t>Link analysis is a form of association analysis, in which two or more entities (persons or activities, or things) are associated graphically with the presence of one or more “links” between two entities, and the strength of that link is depicted as lines of different thickness connecting the entities arranges along the circumference of a circle. </a:t>
            </a:r>
            <a:endParaRPr sz="3600"/>
          </a:p>
          <a:p>
            <a:pPr indent="-165100" lvl="0" marL="342900" rtl="0" algn="l">
              <a:spcBef>
                <a:spcPts val="560"/>
              </a:spcBef>
              <a:spcAft>
                <a:spcPts val="0"/>
              </a:spcAft>
              <a:buClr>
                <a:schemeClr val="dk1"/>
              </a:buClr>
              <a:buSzPts val="2800"/>
              <a:buNone/>
            </a:pPr>
            <a:r>
              <a:t/>
            </a:r>
            <a:endParaRPr/>
          </a:p>
        </p:txBody>
      </p:sp>
      <p:pic>
        <p:nvPicPr>
          <p:cNvPr id="524" name="Google Shape;524;p75"/>
          <p:cNvPicPr preferRelativeResize="0"/>
          <p:nvPr>
            <p:ph idx="2" type="body"/>
          </p:nvPr>
        </p:nvPicPr>
        <p:blipFill rotWithShape="1">
          <a:blip r:embed="rId3">
            <a:alphaModFix/>
          </a:blip>
          <a:srcRect b="0" l="0" r="0" t="0"/>
          <a:stretch/>
        </p:blipFill>
        <p:spPr>
          <a:xfrm>
            <a:off x="4759675" y="1373188"/>
            <a:ext cx="3587049" cy="3394075"/>
          </a:xfrm>
          <a:prstGeom prst="rect">
            <a:avLst/>
          </a:prstGeom>
          <a:noFill/>
          <a:ln>
            <a:noFill/>
          </a:ln>
        </p:spPr>
      </p:pic>
      <p:sp>
        <p:nvSpPr>
          <p:cNvPr id="525" name="Google Shape;525;p7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6"/>
          <p:cNvSpPr txBox="1"/>
          <p:nvPr>
            <p:ph type="title"/>
          </p:nvPr>
        </p:nvSpPr>
        <p:spPr>
          <a:xfrm>
            <a:off x="236668" y="268580"/>
            <a:ext cx="8573845" cy="76352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FF0000"/>
              </a:buClr>
              <a:buSzPts val="3600"/>
              <a:buFont typeface="Arial"/>
              <a:buNone/>
            </a:pPr>
            <a:r>
              <a:rPr lang="en-IN">
                <a:latin typeface="Arial"/>
                <a:ea typeface="Arial"/>
                <a:cs typeface="Arial"/>
                <a:sym typeface="Arial"/>
              </a:rPr>
              <a:t>Development Of Enabling Technology</a:t>
            </a:r>
            <a:endParaRPr/>
          </a:p>
        </p:txBody>
      </p:sp>
      <p:sp>
        <p:nvSpPr>
          <p:cNvPr id="531" name="Google Shape;531;p76"/>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rgbClr val="002060"/>
              </a:buClr>
              <a:buSzPct val="70000"/>
              <a:buChar char="•"/>
            </a:pPr>
            <a:r>
              <a:rPr lang="en-IN">
                <a:latin typeface="Calibri"/>
                <a:ea typeface="Calibri"/>
                <a:cs typeface="Calibri"/>
                <a:sym typeface="Calibri"/>
              </a:rPr>
              <a:t>Reduction of Dimensionality and Feature Selection. </a:t>
            </a:r>
            <a:endParaRPr sz="4000"/>
          </a:p>
          <a:p>
            <a:pPr indent="-285750" lvl="1" marL="742950" rtl="0" algn="l">
              <a:spcBef>
                <a:spcPts val="518"/>
              </a:spcBef>
              <a:spcAft>
                <a:spcPts val="0"/>
              </a:spcAft>
              <a:buClr>
                <a:srgbClr val="FF0000"/>
              </a:buClr>
              <a:buSzPct val="70000"/>
              <a:buFont typeface="Arial"/>
              <a:buChar char="•"/>
            </a:pPr>
            <a:r>
              <a:rPr lang="en-IN">
                <a:latin typeface="Calibri"/>
                <a:ea typeface="Calibri"/>
                <a:cs typeface="Calibri"/>
                <a:sym typeface="Calibri"/>
              </a:rPr>
              <a:t>Processing text is a high-dimensional problem, even in applications where grammatical structure is ignored. </a:t>
            </a:r>
            <a:endParaRPr sz="4000"/>
          </a:p>
          <a:p>
            <a:pPr indent="-285750" lvl="1" marL="742950" rtl="0" algn="l">
              <a:spcBef>
                <a:spcPts val="518"/>
              </a:spcBef>
              <a:spcAft>
                <a:spcPts val="0"/>
              </a:spcAft>
              <a:buClr>
                <a:srgbClr val="FF0000"/>
              </a:buClr>
              <a:buSzPct val="70000"/>
              <a:buFont typeface="Arial"/>
              <a:buChar char="•"/>
            </a:pPr>
            <a:r>
              <a:rPr lang="en-IN">
                <a:latin typeface="Calibri"/>
                <a:ea typeface="Calibri"/>
                <a:cs typeface="Calibri"/>
                <a:sym typeface="Calibri"/>
              </a:rPr>
              <a:t>Computational developments have improved the scalability of text mining applications. </a:t>
            </a:r>
            <a:endParaRPr sz="4000"/>
          </a:p>
          <a:p>
            <a:pPr indent="-285750" lvl="1" marL="742950" rtl="0" algn="l">
              <a:spcBef>
                <a:spcPts val="518"/>
              </a:spcBef>
              <a:spcAft>
                <a:spcPts val="0"/>
              </a:spcAft>
              <a:buClr>
                <a:srgbClr val="FF0000"/>
              </a:buClr>
              <a:buSzPct val="70000"/>
              <a:buFont typeface="Arial"/>
              <a:buChar char="•"/>
            </a:pPr>
            <a:r>
              <a:rPr lang="en-IN">
                <a:latin typeface="Calibri"/>
                <a:ea typeface="Calibri"/>
                <a:cs typeface="Calibri"/>
                <a:sym typeface="Calibri"/>
              </a:rPr>
              <a:t>Sparse matrix methods have improved memory requirements and sped up computations. </a:t>
            </a:r>
            <a:endParaRPr sz="4000"/>
          </a:p>
          <a:p>
            <a:pPr indent="-285750" lvl="1" marL="742950" rtl="0" algn="l">
              <a:spcBef>
                <a:spcPts val="518"/>
              </a:spcBef>
              <a:spcAft>
                <a:spcPts val="0"/>
              </a:spcAft>
              <a:buClr>
                <a:srgbClr val="FF0000"/>
              </a:buClr>
              <a:buSzPct val="70000"/>
              <a:buFont typeface="Arial"/>
              <a:buChar char="•"/>
            </a:pPr>
            <a:r>
              <a:rPr lang="en-IN">
                <a:latin typeface="Calibri"/>
                <a:ea typeface="Calibri"/>
                <a:cs typeface="Calibri"/>
                <a:sym typeface="Calibri"/>
              </a:rPr>
              <a:t>The singular value decomposition has been extremely useful for reducing the dimensionality of problems. </a:t>
            </a:r>
            <a:endParaRPr sz="4000"/>
          </a:p>
          <a:p>
            <a:pPr indent="-107950" lvl="0" marL="342900" rtl="0" algn="l">
              <a:spcBef>
                <a:spcPts val="740"/>
              </a:spcBef>
              <a:spcAft>
                <a:spcPts val="0"/>
              </a:spcAft>
              <a:buClr>
                <a:srgbClr val="002060"/>
              </a:buClr>
              <a:buSzPct val="100000"/>
              <a:buNone/>
            </a:pPr>
            <a:r>
              <a:t/>
            </a:r>
            <a:endParaRPr sz="4000"/>
          </a:p>
        </p:txBody>
      </p:sp>
      <p:sp>
        <p:nvSpPr>
          <p:cNvPr id="532" name="Google Shape;532;p7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7"/>
          <p:cNvSpPr txBox="1"/>
          <p:nvPr>
            <p:ph type="title"/>
          </p:nvPr>
        </p:nvSpPr>
        <p:spPr>
          <a:xfrm>
            <a:off x="236668" y="268580"/>
            <a:ext cx="8573845" cy="76352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FF0000"/>
              </a:buClr>
              <a:buSzPts val="3600"/>
              <a:buFont typeface="Arial"/>
              <a:buNone/>
            </a:pPr>
            <a:r>
              <a:rPr lang="en-IN">
                <a:latin typeface="Arial"/>
                <a:ea typeface="Arial"/>
                <a:cs typeface="Arial"/>
                <a:sym typeface="Arial"/>
              </a:rPr>
              <a:t>Development Of Enabling Technology</a:t>
            </a:r>
            <a:endParaRPr/>
          </a:p>
        </p:txBody>
      </p:sp>
      <p:sp>
        <p:nvSpPr>
          <p:cNvPr id="538" name="Google Shape;538;p77"/>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2060"/>
              </a:buClr>
              <a:buSzPts val="2400"/>
              <a:buChar char="•"/>
            </a:pPr>
            <a:r>
              <a:rPr lang="en-IN" sz="2400"/>
              <a:t>Statistical approaches </a:t>
            </a:r>
            <a:endParaRPr/>
          </a:p>
          <a:p>
            <a:pPr indent="-285750" lvl="1" marL="742950" rtl="0" algn="l">
              <a:spcBef>
                <a:spcPts val="480"/>
              </a:spcBef>
              <a:spcAft>
                <a:spcPts val="0"/>
              </a:spcAft>
              <a:buClr>
                <a:srgbClr val="FF0000"/>
              </a:buClr>
              <a:buSzPts val="2400"/>
              <a:buChar char="–"/>
            </a:pPr>
            <a:r>
              <a:rPr lang="en-IN" sz="2400"/>
              <a:t>HMMS, Sequence Labelling etc</a:t>
            </a:r>
            <a:endParaRPr sz="2400"/>
          </a:p>
          <a:p>
            <a:pPr indent="-342900" lvl="0" marL="342900" rtl="0" algn="l">
              <a:spcBef>
                <a:spcPts val="480"/>
              </a:spcBef>
              <a:spcAft>
                <a:spcPts val="0"/>
              </a:spcAft>
              <a:buClr>
                <a:srgbClr val="002060"/>
              </a:buClr>
              <a:buSzPts val="2400"/>
              <a:buChar char="•"/>
            </a:pPr>
            <a:r>
              <a:rPr lang="en-IN" sz="2400">
                <a:latin typeface="Arial"/>
                <a:ea typeface="Arial"/>
                <a:cs typeface="Arial"/>
                <a:sym typeface="Arial"/>
              </a:rPr>
              <a:t>Sophisticated Methods of Classification </a:t>
            </a:r>
            <a:endParaRPr sz="2400"/>
          </a:p>
          <a:p>
            <a:pPr indent="-285750" lvl="1" marL="742950" rtl="0" algn="l">
              <a:spcBef>
                <a:spcPts val="480"/>
              </a:spcBef>
              <a:spcAft>
                <a:spcPts val="0"/>
              </a:spcAft>
              <a:buClr>
                <a:srgbClr val="FF0000"/>
              </a:buClr>
              <a:buSzPts val="2400"/>
              <a:buChar char="–"/>
            </a:pPr>
            <a:r>
              <a:rPr lang="en-IN" sz="2400">
                <a:latin typeface="Arial"/>
                <a:ea typeface="Arial"/>
                <a:cs typeface="Arial"/>
                <a:sym typeface="Arial"/>
              </a:rPr>
              <a:t>Naïve Bayes methods, Rocchio Classification, and K-Nearest Neighbor. </a:t>
            </a:r>
            <a:endParaRPr/>
          </a:p>
          <a:p>
            <a:pPr indent="-342900" lvl="0" marL="342900" rtl="0" algn="l">
              <a:spcBef>
                <a:spcPts val="480"/>
              </a:spcBef>
              <a:spcAft>
                <a:spcPts val="0"/>
              </a:spcAft>
              <a:buClr>
                <a:srgbClr val="002060"/>
              </a:buClr>
              <a:buSzPts val="2400"/>
              <a:buChar char="•"/>
            </a:pPr>
            <a:r>
              <a:rPr lang="en-IN" sz="2400">
                <a:latin typeface="Arial"/>
                <a:ea typeface="Arial"/>
                <a:cs typeface="Arial"/>
                <a:sym typeface="Arial"/>
              </a:rPr>
              <a:t>Automation</a:t>
            </a:r>
            <a:endParaRPr/>
          </a:p>
          <a:p>
            <a:pPr indent="-285750" lvl="1" marL="742950" rtl="0" algn="l">
              <a:spcBef>
                <a:spcPts val="480"/>
              </a:spcBef>
              <a:spcAft>
                <a:spcPts val="0"/>
              </a:spcAft>
              <a:buClr>
                <a:srgbClr val="FF0000"/>
              </a:buClr>
              <a:buSzPts val="2400"/>
              <a:buChar char="–"/>
            </a:pPr>
            <a:r>
              <a:rPr lang="en-IN" sz="2400">
                <a:latin typeface="Arial"/>
                <a:ea typeface="Arial"/>
                <a:cs typeface="Arial"/>
                <a:sym typeface="Arial"/>
              </a:rPr>
              <a:t>Software availability, SAS, SPSS, Python R libraries . Toolkits </a:t>
            </a:r>
            <a:endParaRPr/>
          </a:p>
          <a:p>
            <a:pPr indent="0" lvl="1" marL="514350" rtl="0" algn="l">
              <a:spcBef>
                <a:spcPts val="480"/>
              </a:spcBef>
              <a:spcAft>
                <a:spcPts val="0"/>
              </a:spcAft>
              <a:buClr>
                <a:srgbClr val="FF0000"/>
              </a:buClr>
              <a:buSzPts val="2400"/>
              <a:buNone/>
            </a:pPr>
            <a:r>
              <a:t/>
            </a:r>
            <a:endParaRPr sz="2400"/>
          </a:p>
          <a:p>
            <a:pPr indent="-190500" lvl="0" marL="342900" rtl="0" algn="l">
              <a:spcBef>
                <a:spcPts val="480"/>
              </a:spcBef>
              <a:spcAft>
                <a:spcPts val="0"/>
              </a:spcAft>
              <a:buClr>
                <a:srgbClr val="002060"/>
              </a:buClr>
              <a:buSzPts val="2400"/>
              <a:buNone/>
            </a:pPr>
            <a:r>
              <a:t/>
            </a:r>
            <a:endParaRPr sz="2400"/>
          </a:p>
        </p:txBody>
      </p:sp>
      <p:sp>
        <p:nvSpPr>
          <p:cNvPr id="539" name="Google Shape;539;p7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8"/>
          <p:cNvSpPr txBox="1"/>
          <p:nvPr>
            <p:ph type="ctrTitle"/>
          </p:nvPr>
        </p:nvSpPr>
        <p:spPr>
          <a:xfrm>
            <a:off x="263474" y="179496"/>
            <a:ext cx="8203575" cy="1444089"/>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rtl="0" algn="l">
              <a:spcBef>
                <a:spcPts val="0"/>
              </a:spcBef>
              <a:spcAft>
                <a:spcPts val="0"/>
              </a:spcAft>
              <a:buClr>
                <a:srgbClr val="FF0000"/>
              </a:buClr>
              <a:buSzPts val="3600"/>
              <a:buFont typeface="Arial"/>
              <a:buNone/>
            </a:pPr>
            <a:r>
              <a:rPr lang="en-IN">
                <a:solidFill>
                  <a:srgbClr val="FF0000"/>
                </a:solidFill>
                <a:latin typeface="Arial"/>
                <a:ea typeface="Arial"/>
                <a:cs typeface="Arial"/>
                <a:sym typeface="Arial"/>
              </a:rPr>
              <a:t>Development Of Enabling Technology</a:t>
            </a:r>
            <a:endParaRPr>
              <a:solidFill>
                <a:srgbClr val="FF0000"/>
              </a:solidFill>
            </a:endParaRPr>
          </a:p>
        </p:txBody>
      </p:sp>
      <p:sp>
        <p:nvSpPr>
          <p:cNvPr id="545" name="Google Shape;545;p7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546" name="Google Shape;546;p78"/>
          <p:cNvSpPr txBox="1"/>
          <p:nvPr/>
        </p:nvSpPr>
        <p:spPr>
          <a:xfrm>
            <a:off x="357950" y="1546637"/>
            <a:ext cx="4719659" cy="1025113"/>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lt2"/>
              </a:buClr>
              <a:buSzPts val="2800"/>
              <a:buFont typeface="Arial"/>
              <a:buNone/>
            </a:pPr>
            <a:r>
              <a:rPr b="1" i="0" lang="en-IN" sz="2800">
                <a:solidFill>
                  <a:schemeClr val="lt2"/>
                </a:solidFill>
                <a:latin typeface="Calibri"/>
                <a:ea typeface="Calibri"/>
                <a:cs typeface="Calibri"/>
                <a:sym typeface="Calibri"/>
              </a:rPr>
              <a:t>Many interesting applications and success stories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9"/>
          <p:cNvSpPr txBox="1"/>
          <p:nvPr>
            <p:ph type="title"/>
          </p:nvPr>
        </p:nvSpPr>
        <p:spPr>
          <a:xfrm>
            <a:off x="1479724" y="186449"/>
            <a:ext cx="6184553" cy="602617"/>
          </a:xfrm>
          <a:prstGeom prst="rect">
            <a:avLst/>
          </a:prstGeom>
          <a:noFill/>
          <a:ln>
            <a:noFill/>
          </a:ln>
        </p:spPr>
        <p:txBody>
          <a:bodyPr anchorCtr="0" anchor="ctr" bIns="0" lIns="0" spcFirstLastPara="1" rIns="0" wrap="square" tIns="139575">
            <a:spAutoFit/>
          </a:bodyPr>
          <a:lstStyle/>
          <a:p>
            <a:pPr indent="0" lvl="0" marL="191928" rtl="0" algn="l">
              <a:spcBef>
                <a:spcPts val="0"/>
              </a:spcBef>
              <a:spcAft>
                <a:spcPts val="0"/>
              </a:spcAft>
              <a:buClr>
                <a:srgbClr val="FF0000"/>
              </a:buClr>
              <a:buSzPts val="3000"/>
              <a:buFont typeface="Calibri"/>
              <a:buNone/>
            </a:pPr>
            <a:r>
              <a:rPr lang="en-IN" sz="3000"/>
              <a:t>Knowledge discovery from text data</a:t>
            </a:r>
            <a:endParaRPr sz="3000"/>
          </a:p>
        </p:txBody>
      </p:sp>
      <p:sp>
        <p:nvSpPr>
          <p:cNvPr id="552" name="Google Shape;552;p79"/>
          <p:cNvSpPr txBox="1"/>
          <p:nvPr/>
        </p:nvSpPr>
        <p:spPr>
          <a:xfrm>
            <a:off x="1544955" y="1205486"/>
            <a:ext cx="5059680" cy="379431"/>
          </a:xfrm>
          <a:prstGeom prst="rect">
            <a:avLst/>
          </a:prstGeom>
          <a:noFill/>
          <a:ln>
            <a:noFill/>
          </a:ln>
        </p:spPr>
        <p:txBody>
          <a:bodyPr anchorCtr="0" anchor="t" bIns="0" lIns="0" spcFirstLastPara="1" rIns="0" wrap="square" tIns="10000">
            <a:spAutoFit/>
          </a:bodyPr>
          <a:lstStyle/>
          <a:p>
            <a:pPr indent="-256699" lvl="0" marL="266224"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IBM’s Watson wins at Jeopardy! - 2011</a:t>
            </a:r>
            <a:endParaRPr sz="2400">
              <a:solidFill>
                <a:schemeClr val="dk1"/>
              </a:solidFill>
              <a:latin typeface="Calibri"/>
              <a:ea typeface="Calibri"/>
              <a:cs typeface="Calibri"/>
              <a:sym typeface="Calibri"/>
            </a:endParaRPr>
          </a:p>
        </p:txBody>
      </p:sp>
      <p:pic>
        <p:nvPicPr>
          <p:cNvPr id="553" name="Google Shape;553;p79">
            <a:hlinkClick r:id="rId3"/>
          </p:cNvPr>
          <p:cNvPicPr preferRelativeResize="0"/>
          <p:nvPr/>
        </p:nvPicPr>
        <p:blipFill rotWithShape="1">
          <a:blip r:embed="rId4">
            <a:alphaModFix/>
          </a:blip>
          <a:srcRect b="0" l="0" r="0" t="0"/>
          <a:stretch/>
        </p:blipFill>
        <p:spPr>
          <a:xfrm>
            <a:off x="2036826" y="1796797"/>
            <a:ext cx="5215508" cy="2935223"/>
          </a:xfrm>
          <a:prstGeom prst="rect">
            <a:avLst/>
          </a:prstGeom>
          <a:noFill/>
          <a:ln>
            <a:noFill/>
          </a:ln>
        </p:spPr>
      </p:pic>
      <p:sp>
        <p:nvSpPr>
          <p:cNvPr id="554" name="Google Shape;554;p79"/>
          <p:cNvSpPr txBox="1"/>
          <p:nvPr>
            <p:ph idx="4294967295" type="dt"/>
          </p:nvPr>
        </p:nvSpPr>
        <p:spPr>
          <a:xfrm>
            <a:off x="535940" y="6463729"/>
            <a:ext cx="551815" cy="177800"/>
          </a:xfrm>
          <a:prstGeom prst="rect">
            <a:avLst/>
          </a:prstGeom>
          <a:noFill/>
          <a:ln>
            <a:noFill/>
          </a:ln>
        </p:spPr>
        <p:txBody>
          <a:bodyPr anchorCtr="0" anchor="t" bIns="0" lIns="0" spcFirstLastPara="1" rIns="0" wrap="square" tIns="0">
            <a:spAutoFit/>
          </a:bodyPr>
          <a:lstStyle/>
          <a:p>
            <a:pPr indent="0" lvl="0" marL="9525" marR="0" rtl="0" algn="l">
              <a:lnSpc>
                <a:spcPct val="77500"/>
              </a:lnSpc>
              <a:spcBef>
                <a:spcPts val="0"/>
              </a:spcBef>
              <a:spcAft>
                <a:spcPts val="0"/>
              </a:spcAft>
              <a:buNone/>
            </a:pPr>
            <a:r>
              <a:rPr b="0" i="0" lang="en-IN" sz="1200">
                <a:solidFill>
                  <a:srgbClr val="8A8A8A"/>
                </a:solidFill>
                <a:latin typeface="Calibri"/>
                <a:ea typeface="Calibri"/>
                <a:cs typeface="Calibri"/>
                <a:sym typeface="Calibri"/>
              </a:rPr>
              <a:t>CS@UVa</a:t>
            </a:r>
            <a:endParaRPr b="0" i="0" sz="1200">
              <a:solidFill>
                <a:srgbClr val="8A8A8A"/>
              </a:solidFill>
              <a:latin typeface="Calibri"/>
              <a:ea typeface="Calibri"/>
              <a:cs typeface="Calibri"/>
              <a:sym typeface="Calibri"/>
            </a:endParaRPr>
          </a:p>
        </p:txBody>
      </p:sp>
      <p:sp>
        <p:nvSpPr>
          <p:cNvPr id="555" name="Google Shape;555;p79"/>
          <p:cNvSpPr txBox="1"/>
          <p:nvPr>
            <p:ph idx="4294967295" type="ftr"/>
          </p:nvPr>
        </p:nvSpPr>
        <p:spPr>
          <a:xfrm>
            <a:off x="3928973" y="6463729"/>
            <a:ext cx="1285875" cy="177800"/>
          </a:xfrm>
          <a:prstGeom prst="rect">
            <a:avLst/>
          </a:prstGeom>
          <a:noFill/>
          <a:ln>
            <a:noFill/>
          </a:ln>
        </p:spPr>
        <p:txBody>
          <a:bodyPr anchorCtr="0" anchor="t" bIns="0" lIns="0" spcFirstLastPara="1" rIns="0" wrap="square" tIns="0">
            <a:spAutoFit/>
          </a:bodyPr>
          <a:lstStyle/>
          <a:p>
            <a:pPr indent="0" lvl="0" marL="9525" marR="0" rtl="0" algn="l">
              <a:lnSpc>
                <a:spcPct val="77500"/>
              </a:lnSpc>
              <a:spcBef>
                <a:spcPts val="0"/>
              </a:spcBef>
              <a:spcAft>
                <a:spcPts val="0"/>
              </a:spcAft>
              <a:buNone/>
            </a:pPr>
            <a:r>
              <a:rPr b="0" i="0" lang="en-IN" sz="1200">
                <a:solidFill>
                  <a:srgbClr val="8A8A8A"/>
                </a:solidFill>
                <a:latin typeface="Calibri"/>
                <a:ea typeface="Calibri"/>
                <a:cs typeface="Calibri"/>
                <a:sym typeface="Calibri"/>
              </a:rPr>
              <a:t>CS6501: Text Mining</a:t>
            </a:r>
            <a:endParaRPr b="0" i="0" sz="1200">
              <a:solidFill>
                <a:srgbClr val="8A8A8A"/>
              </a:solidFill>
              <a:latin typeface="Calibri"/>
              <a:ea typeface="Calibri"/>
              <a:cs typeface="Calibri"/>
              <a:sym typeface="Calibri"/>
            </a:endParaRPr>
          </a:p>
        </p:txBody>
      </p:sp>
      <p:sp>
        <p:nvSpPr>
          <p:cNvPr id="556" name="Google Shape;556;p79"/>
          <p:cNvSpPr txBox="1"/>
          <p:nvPr>
            <p:ph idx="12" type="sldNum"/>
          </p:nvPr>
        </p:nvSpPr>
        <p:spPr>
          <a:xfrm>
            <a:off x="8400288" y="6463729"/>
            <a:ext cx="244475" cy="177800"/>
          </a:xfrm>
          <a:prstGeom prst="rect">
            <a:avLst/>
          </a:prstGeom>
          <a:noFill/>
          <a:ln>
            <a:noFill/>
          </a:ln>
        </p:spPr>
        <p:txBody>
          <a:bodyPr anchorCtr="0" anchor="t" bIns="0" lIns="0" spcFirstLastPara="1" rIns="0" wrap="square" tIns="0">
            <a:spAutoFit/>
          </a:bodyPr>
          <a:lstStyle/>
          <a:p>
            <a:pPr indent="0" lvl="0" marL="38100" marR="0" rtl="0" algn="l">
              <a:lnSpc>
                <a:spcPct val="103333"/>
              </a:lnSpc>
              <a:spcBef>
                <a:spcPts val="0"/>
              </a:spcBef>
              <a:spcAft>
                <a:spcPts val="0"/>
              </a:spcAft>
              <a:buNone/>
            </a:pPr>
            <a:fld id="{00000000-1234-1234-1234-123412341234}" type="slidenum">
              <a:rPr b="0" i="0" lang="en-IN" sz="1200">
                <a:solidFill>
                  <a:srgbClr val="8A8A8A"/>
                </a:solidFill>
                <a:latin typeface="Calibri"/>
                <a:ea typeface="Calibri"/>
                <a:cs typeface="Calibri"/>
                <a:sym typeface="Calibri"/>
              </a:rPr>
              <a:t>‹#›</a:t>
            </a:fld>
            <a:endParaRPr b="0" i="0" sz="1200">
              <a:solidFill>
                <a:srgbClr val="8A8A8A"/>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23" name="Google Shape;123;p8"/>
          <p:cNvPicPr preferRelativeResize="0"/>
          <p:nvPr/>
        </p:nvPicPr>
        <p:blipFill rotWithShape="1">
          <a:blip r:embed="rId3">
            <a:alphaModFix/>
          </a:blip>
          <a:srcRect b="0" l="0" r="0" t="0"/>
          <a:stretch/>
        </p:blipFill>
        <p:spPr>
          <a:xfrm>
            <a:off x="213526" y="207963"/>
            <a:ext cx="7020394" cy="483314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0"/>
          <p:cNvSpPr txBox="1"/>
          <p:nvPr>
            <p:ph type="title"/>
          </p:nvPr>
        </p:nvSpPr>
        <p:spPr>
          <a:xfrm>
            <a:off x="1485900" y="164354"/>
            <a:ext cx="6172200" cy="623199"/>
          </a:xfrm>
          <a:prstGeom prst="rect">
            <a:avLst/>
          </a:prstGeom>
          <a:noFill/>
          <a:ln>
            <a:noFill/>
          </a:ln>
        </p:spPr>
        <p:txBody>
          <a:bodyPr anchorCtr="0" anchor="ctr" bIns="0" lIns="0" spcFirstLastPara="1" rIns="0" wrap="square" tIns="114250">
            <a:spAutoFit/>
          </a:bodyPr>
          <a:lstStyle/>
          <a:p>
            <a:pPr indent="0" lvl="0" marL="985361" rtl="0" algn="ctr">
              <a:spcBef>
                <a:spcPts val="0"/>
              </a:spcBef>
              <a:spcAft>
                <a:spcPts val="0"/>
              </a:spcAft>
              <a:buClr>
                <a:srgbClr val="FF0000"/>
              </a:buClr>
              <a:buSzPts val="3300"/>
              <a:buFont typeface="Calibri"/>
              <a:buNone/>
            </a:pPr>
            <a:r>
              <a:rPr lang="en-IN" sz="3300"/>
              <a:t>An overview of Watson</a:t>
            </a:r>
            <a:endParaRPr sz="3300"/>
          </a:p>
        </p:txBody>
      </p:sp>
      <p:grpSp>
        <p:nvGrpSpPr>
          <p:cNvPr id="562" name="Google Shape;562;p80"/>
          <p:cNvGrpSpPr/>
          <p:nvPr/>
        </p:nvGrpSpPr>
        <p:grpSpPr>
          <a:xfrm>
            <a:off x="1536192" y="1052703"/>
            <a:ext cx="6071616" cy="3750182"/>
            <a:chOff x="524255" y="1403604"/>
            <a:chExt cx="8095488" cy="5000243"/>
          </a:xfrm>
        </p:grpSpPr>
        <p:pic>
          <p:nvPicPr>
            <p:cNvPr id="563" name="Google Shape;563;p80"/>
            <p:cNvPicPr preferRelativeResize="0"/>
            <p:nvPr/>
          </p:nvPicPr>
          <p:blipFill rotWithShape="1">
            <a:blip r:embed="rId3">
              <a:alphaModFix/>
            </a:blip>
            <a:srcRect b="0" l="0" r="0" t="0"/>
            <a:stretch/>
          </p:blipFill>
          <p:spPr>
            <a:xfrm>
              <a:off x="524255" y="1403604"/>
              <a:ext cx="8071103" cy="4975859"/>
            </a:xfrm>
            <a:prstGeom prst="rect">
              <a:avLst/>
            </a:prstGeom>
            <a:noFill/>
            <a:ln>
              <a:noFill/>
            </a:ln>
          </p:spPr>
        </p:pic>
        <p:pic>
          <p:nvPicPr>
            <p:cNvPr id="564" name="Google Shape;564;p80"/>
            <p:cNvPicPr preferRelativeResize="0"/>
            <p:nvPr/>
          </p:nvPicPr>
          <p:blipFill rotWithShape="1">
            <a:blip r:embed="rId4">
              <a:alphaModFix/>
            </a:blip>
            <a:srcRect b="0" l="0" r="0" t="0"/>
            <a:stretch/>
          </p:blipFill>
          <p:spPr>
            <a:xfrm>
              <a:off x="537972" y="1417320"/>
              <a:ext cx="8081771" cy="4986527"/>
            </a:xfrm>
            <a:prstGeom prst="rect">
              <a:avLst/>
            </a:prstGeom>
            <a:noFill/>
            <a:ln>
              <a:noFill/>
            </a:ln>
          </p:spPr>
        </p:pic>
        <p:sp>
          <p:nvSpPr>
            <p:cNvPr id="565" name="Google Shape;565;p80"/>
            <p:cNvSpPr/>
            <p:nvPr/>
          </p:nvSpPr>
          <p:spPr>
            <a:xfrm>
              <a:off x="1264158" y="2561075"/>
              <a:ext cx="2362200" cy="2113915"/>
            </a:xfrm>
            <a:custGeom>
              <a:rect b="b" l="l" r="r" t="t"/>
              <a:pathLst>
                <a:path extrusionOk="0" h="2113915" w="2362200">
                  <a:moveTo>
                    <a:pt x="0" y="352310"/>
                  </a:moveTo>
                  <a:lnTo>
                    <a:pt x="3216" y="304504"/>
                  </a:lnTo>
                  <a:lnTo>
                    <a:pt x="12584" y="258652"/>
                  </a:lnTo>
                  <a:lnTo>
                    <a:pt x="27686" y="215175"/>
                  </a:lnTo>
                  <a:lnTo>
                    <a:pt x="48100" y="174492"/>
                  </a:lnTo>
                  <a:lnTo>
                    <a:pt x="73408" y="137023"/>
                  </a:lnTo>
                  <a:lnTo>
                    <a:pt x="103189" y="103189"/>
                  </a:lnTo>
                  <a:lnTo>
                    <a:pt x="137023" y="73408"/>
                  </a:lnTo>
                  <a:lnTo>
                    <a:pt x="174492" y="48100"/>
                  </a:lnTo>
                  <a:lnTo>
                    <a:pt x="215175" y="27686"/>
                  </a:lnTo>
                  <a:lnTo>
                    <a:pt x="258652" y="12584"/>
                  </a:lnTo>
                  <a:lnTo>
                    <a:pt x="304504" y="3216"/>
                  </a:lnTo>
                  <a:lnTo>
                    <a:pt x="352310" y="0"/>
                  </a:lnTo>
                  <a:lnTo>
                    <a:pt x="2009889" y="0"/>
                  </a:lnTo>
                  <a:lnTo>
                    <a:pt x="2057695" y="3216"/>
                  </a:lnTo>
                  <a:lnTo>
                    <a:pt x="2103547" y="12584"/>
                  </a:lnTo>
                  <a:lnTo>
                    <a:pt x="2147024" y="27686"/>
                  </a:lnTo>
                  <a:lnTo>
                    <a:pt x="2187707" y="48100"/>
                  </a:lnTo>
                  <a:lnTo>
                    <a:pt x="2225176" y="73408"/>
                  </a:lnTo>
                  <a:lnTo>
                    <a:pt x="2259010" y="103189"/>
                  </a:lnTo>
                  <a:lnTo>
                    <a:pt x="2288791" y="137023"/>
                  </a:lnTo>
                  <a:lnTo>
                    <a:pt x="2314099" y="174492"/>
                  </a:lnTo>
                  <a:lnTo>
                    <a:pt x="2334513" y="215175"/>
                  </a:lnTo>
                  <a:lnTo>
                    <a:pt x="2349615" y="258652"/>
                  </a:lnTo>
                  <a:lnTo>
                    <a:pt x="2358983" y="304504"/>
                  </a:lnTo>
                  <a:lnTo>
                    <a:pt x="2362200" y="352310"/>
                  </a:lnTo>
                  <a:lnTo>
                    <a:pt x="2362200" y="1761489"/>
                  </a:lnTo>
                  <a:lnTo>
                    <a:pt x="2358983" y="1809296"/>
                  </a:lnTo>
                  <a:lnTo>
                    <a:pt x="2349615" y="1855147"/>
                  </a:lnTo>
                  <a:lnTo>
                    <a:pt x="2334513" y="1898623"/>
                  </a:lnTo>
                  <a:lnTo>
                    <a:pt x="2314099" y="1939305"/>
                  </a:lnTo>
                  <a:lnTo>
                    <a:pt x="2288791" y="1976772"/>
                  </a:lnTo>
                  <a:lnTo>
                    <a:pt x="2259010" y="2010605"/>
                  </a:lnTo>
                  <a:lnTo>
                    <a:pt x="2225176" y="2040384"/>
                  </a:lnTo>
                  <a:lnTo>
                    <a:pt x="2187707" y="2065690"/>
                  </a:lnTo>
                  <a:lnTo>
                    <a:pt x="2147024" y="2086103"/>
                  </a:lnTo>
                  <a:lnTo>
                    <a:pt x="2103547" y="2101204"/>
                  </a:lnTo>
                  <a:lnTo>
                    <a:pt x="2057695" y="2110572"/>
                  </a:lnTo>
                  <a:lnTo>
                    <a:pt x="2009889" y="2113788"/>
                  </a:lnTo>
                  <a:lnTo>
                    <a:pt x="352310" y="2113788"/>
                  </a:lnTo>
                  <a:lnTo>
                    <a:pt x="304504" y="2110572"/>
                  </a:lnTo>
                  <a:lnTo>
                    <a:pt x="258652" y="2101204"/>
                  </a:lnTo>
                  <a:lnTo>
                    <a:pt x="215175" y="2086103"/>
                  </a:lnTo>
                  <a:lnTo>
                    <a:pt x="174492" y="2065690"/>
                  </a:lnTo>
                  <a:lnTo>
                    <a:pt x="137023" y="2040384"/>
                  </a:lnTo>
                  <a:lnTo>
                    <a:pt x="103189" y="2010605"/>
                  </a:lnTo>
                  <a:lnTo>
                    <a:pt x="73408" y="1976772"/>
                  </a:lnTo>
                  <a:lnTo>
                    <a:pt x="48100" y="1939305"/>
                  </a:lnTo>
                  <a:lnTo>
                    <a:pt x="27686" y="1898623"/>
                  </a:lnTo>
                  <a:lnTo>
                    <a:pt x="12584" y="1855147"/>
                  </a:lnTo>
                  <a:lnTo>
                    <a:pt x="3216" y="1809296"/>
                  </a:lnTo>
                  <a:lnTo>
                    <a:pt x="0" y="1761489"/>
                  </a:lnTo>
                  <a:lnTo>
                    <a:pt x="0" y="352310"/>
                  </a:lnTo>
                  <a:close/>
                </a:path>
              </a:pathLst>
            </a:custGeom>
            <a:noFill/>
            <a:ln cap="flat" cmpd="sng" w="28950">
              <a:solidFill>
                <a:srgbClr val="00B05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66" name="Google Shape;566;p80"/>
            <p:cNvSpPr/>
            <p:nvPr/>
          </p:nvSpPr>
          <p:spPr>
            <a:xfrm>
              <a:off x="3531870" y="2279135"/>
              <a:ext cx="3317875" cy="2065020"/>
            </a:xfrm>
            <a:custGeom>
              <a:rect b="b" l="l" r="r" t="t"/>
              <a:pathLst>
                <a:path extrusionOk="0" h="2065020" w="3317875">
                  <a:moveTo>
                    <a:pt x="0" y="344182"/>
                  </a:moveTo>
                  <a:lnTo>
                    <a:pt x="3141" y="297480"/>
                  </a:lnTo>
                  <a:lnTo>
                    <a:pt x="12294" y="252687"/>
                  </a:lnTo>
                  <a:lnTo>
                    <a:pt x="27046" y="210213"/>
                  </a:lnTo>
                  <a:lnTo>
                    <a:pt x="46989" y="170469"/>
                  </a:lnTo>
                  <a:lnTo>
                    <a:pt x="71711" y="133865"/>
                  </a:lnTo>
                  <a:lnTo>
                    <a:pt x="100804" y="100811"/>
                  </a:lnTo>
                  <a:lnTo>
                    <a:pt x="133857" y="71716"/>
                  </a:lnTo>
                  <a:lnTo>
                    <a:pt x="170460" y="46992"/>
                  </a:lnTo>
                  <a:lnTo>
                    <a:pt x="210203" y="27048"/>
                  </a:lnTo>
                  <a:lnTo>
                    <a:pt x="252675" y="12294"/>
                  </a:lnTo>
                  <a:lnTo>
                    <a:pt x="297467" y="3142"/>
                  </a:lnTo>
                  <a:lnTo>
                    <a:pt x="344170" y="0"/>
                  </a:lnTo>
                  <a:lnTo>
                    <a:pt x="2973565" y="0"/>
                  </a:lnTo>
                  <a:lnTo>
                    <a:pt x="3020270" y="3142"/>
                  </a:lnTo>
                  <a:lnTo>
                    <a:pt x="3065065" y="12294"/>
                  </a:lnTo>
                  <a:lnTo>
                    <a:pt x="3107539" y="27048"/>
                  </a:lnTo>
                  <a:lnTo>
                    <a:pt x="3147283" y="46992"/>
                  </a:lnTo>
                  <a:lnTo>
                    <a:pt x="3183887" y="71716"/>
                  </a:lnTo>
                  <a:lnTo>
                    <a:pt x="3216941" y="100811"/>
                  </a:lnTo>
                  <a:lnTo>
                    <a:pt x="3246035" y="133865"/>
                  </a:lnTo>
                  <a:lnTo>
                    <a:pt x="3270758" y="170469"/>
                  </a:lnTo>
                  <a:lnTo>
                    <a:pt x="3290701" y="210213"/>
                  </a:lnTo>
                  <a:lnTo>
                    <a:pt x="3305453" y="252687"/>
                  </a:lnTo>
                  <a:lnTo>
                    <a:pt x="3314606" y="297480"/>
                  </a:lnTo>
                  <a:lnTo>
                    <a:pt x="3317748" y="344182"/>
                  </a:lnTo>
                  <a:lnTo>
                    <a:pt x="3317748" y="1720850"/>
                  </a:lnTo>
                  <a:lnTo>
                    <a:pt x="3314606" y="1767552"/>
                  </a:lnTo>
                  <a:lnTo>
                    <a:pt x="3305453" y="1812344"/>
                  </a:lnTo>
                  <a:lnTo>
                    <a:pt x="3290701" y="1854816"/>
                  </a:lnTo>
                  <a:lnTo>
                    <a:pt x="3270758" y="1894559"/>
                  </a:lnTo>
                  <a:lnTo>
                    <a:pt x="3246035" y="1931162"/>
                  </a:lnTo>
                  <a:lnTo>
                    <a:pt x="3216941" y="1964215"/>
                  </a:lnTo>
                  <a:lnTo>
                    <a:pt x="3183887" y="1993308"/>
                  </a:lnTo>
                  <a:lnTo>
                    <a:pt x="3147283" y="2018030"/>
                  </a:lnTo>
                  <a:lnTo>
                    <a:pt x="3107539" y="2037973"/>
                  </a:lnTo>
                  <a:lnTo>
                    <a:pt x="3065065" y="2052725"/>
                  </a:lnTo>
                  <a:lnTo>
                    <a:pt x="3020270" y="2061878"/>
                  </a:lnTo>
                  <a:lnTo>
                    <a:pt x="2973565" y="2065020"/>
                  </a:lnTo>
                  <a:lnTo>
                    <a:pt x="344170" y="2065020"/>
                  </a:lnTo>
                  <a:lnTo>
                    <a:pt x="297467" y="2061878"/>
                  </a:lnTo>
                  <a:lnTo>
                    <a:pt x="252675" y="2052725"/>
                  </a:lnTo>
                  <a:lnTo>
                    <a:pt x="210203" y="2037973"/>
                  </a:lnTo>
                  <a:lnTo>
                    <a:pt x="170460" y="2018030"/>
                  </a:lnTo>
                  <a:lnTo>
                    <a:pt x="133857" y="1993308"/>
                  </a:lnTo>
                  <a:lnTo>
                    <a:pt x="100804" y="1964215"/>
                  </a:lnTo>
                  <a:lnTo>
                    <a:pt x="71711" y="1931162"/>
                  </a:lnTo>
                  <a:lnTo>
                    <a:pt x="46989" y="1894559"/>
                  </a:lnTo>
                  <a:lnTo>
                    <a:pt x="27046" y="1854816"/>
                  </a:lnTo>
                  <a:lnTo>
                    <a:pt x="12294" y="1812344"/>
                  </a:lnTo>
                  <a:lnTo>
                    <a:pt x="3141" y="1767552"/>
                  </a:lnTo>
                  <a:lnTo>
                    <a:pt x="0" y="1720850"/>
                  </a:lnTo>
                  <a:lnTo>
                    <a:pt x="0" y="344182"/>
                  </a:lnTo>
                  <a:close/>
                </a:path>
              </a:pathLst>
            </a:custGeom>
            <a:noFill/>
            <a:ln cap="flat" cmpd="sng" w="28950">
              <a:solidFill>
                <a:srgbClr val="00B05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67" name="Google Shape;567;p80"/>
            <p:cNvSpPr/>
            <p:nvPr/>
          </p:nvSpPr>
          <p:spPr>
            <a:xfrm>
              <a:off x="1463802" y="4572765"/>
              <a:ext cx="7071359" cy="1026160"/>
            </a:xfrm>
            <a:custGeom>
              <a:rect b="b" l="l" r="r" t="t"/>
              <a:pathLst>
                <a:path extrusionOk="0" h="1026160" w="7071359">
                  <a:moveTo>
                    <a:pt x="0" y="170942"/>
                  </a:moveTo>
                  <a:lnTo>
                    <a:pt x="6105" y="125497"/>
                  </a:lnTo>
                  <a:lnTo>
                    <a:pt x="23337" y="84662"/>
                  </a:lnTo>
                  <a:lnTo>
                    <a:pt x="50066" y="50066"/>
                  </a:lnTo>
                  <a:lnTo>
                    <a:pt x="84662" y="23337"/>
                  </a:lnTo>
                  <a:lnTo>
                    <a:pt x="125497" y="6105"/>
                  </a:lnTo>
                  <a:lnTo>
                    <a:pt x="170942" y="0"/>
                  </a:lnTo>
                  <a:lnTo>
                    <a:pt x="6900418" y="0"/>
                  </a:lnTo>
                  <a:lnTo>
                    <a:pt x="6945862" y="6105"/>
                  </a:lnTo>
                  <a:lnTo>
                    <a:pt x="6986697" y="23337"/>
                  </a:lnTo>
                  <a:lnTo>
                    <a:pt x="7021293" y="50066"/>
                  </a:lnTo>
                  <a:lnTo>
                    <a:pt x="7048022" y="84662"/>
                  </a:lnTo>
                  <a:lnTo>
                    <a:pt x="7065254" y="125497"/>
                  </a:lnTo>
                  <a:lnTo>
                    <a:pt x="7071359" y="170942"/>
                  </a:lnTo>
                  <a:lnTo>
                    <a:pt x="7071359" y="854697"/>
                  </a:lnTo>
                  <a:lnTo>
                    <a:pt x="7065254" y="900142"/>
                  </a:lnTo>
                  <a:lnTo>
                    <a:pt x="7048022" y="940979"/>
                  </a:lnTo>
                  <a:lnTo>
                    <a:pt x="7021293" y="975579"/>
                  </a:lnTo>
                  <a:lnTo>
                    <a:pt x="6986697" y="1002310"/>
                  </a:lnTo>
                  <a:lnTo>
                    <a:pt x="6945862" y="1019545"/>
                  </a:lnTo>
                  <a:lnTo>
                    <a:pt x="6900418" y="1025652"/>
                  </a:lnTo>
                  <a:lnTo>
                    <a:pt x="170942" y="1025652"/>
                  </a:lnTo>
                  <a:lnTo>
                    <a:pt x="125497" y="1019545"/>
                  </a:lnTo>
                  <a:lnTo>
                    <a:pt x="84662" y="1002310"/>
                  </a:lnTo>
                  <a:lnTo>
                    <a:pt x="50066" y="975579"/>
                  </a:lnTo>
                  <a:lnTo>
                    <a:pt x="23337" y="940979"/>
                  </a:lnTo>
                  <a:lnTo>
                    <a:pt x="6105" y="900142"/>
                  </a:lnTo>
                  <a:lnTo>
                    <a:pt x="0" y="854697"/>
                  </a:lnTo>
                  <a:lnTo>
                    <a:pt x="0" y="170942"/>
                  </a:lnTo>
                  <a:close/>
                </a:path>
              </a:pathLst>
            </a:custGeom>
            <a:noFill/>
            <a:ln cap="flat" cmpd="sng" w="289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sp>
        <p:nvSpPr>
          <p:cNvPr id="568" name="Google Shape;568;p80"/>
          <p:cNvSpPr txBox="1"/>
          <p:nvPr>
            <p:ph idx="4294967295" type="dt"/>
          </p:nvPr>
        </p:nvSpPr>
        <p:spPr>
          <a:xfrm>
            <a:off x="535940" y="6463729"/>
            <a:ext cx="551815" cy="177800"/>
          </a:xfrm>
          <a:prstGeom prst="rect">
            <a:avLst/>
          </a:prstGeom>
          <a:noFill/>
          <a:ln>
            <a:noFill/>
          </a:ln>
        </p:spPr>
        <p:txBody>
          <a:bodyPr anchorCtr="0" anchor="t" bIns="0" lIns="0" spcFirstLastPara="1" rIns="0" wrap="square" tIns="0">
            <a:spAutoFit/>
          </a:bodyPr>
          <a:lstStyle/>
          <a:p>
            <a:pPr indent="0" lvl="0" marL="9525" marR="0" rtl="0" algn="l">
              <a:lnSpc>
                <a:spcPct val="77500"/>
              </a:lnSpc>
              <a:spcBef>
                <a:spcPts val="0"/>
              </a:spcBef>
              <a:spcAft>
                <a:spcPts val="0"/>
              </a:spcAft>
              <a:buNone/>
            </a:pPr>
            <a:r>
              <a:rPr b="0" i="0" lang="en-IN" sz="1200">
                <a:solidFill>
                  <a:srgbClr val="8A8A8A"/>
                </a:solidFill>
                <a:latin typeface="Calibri"/>
                <a:ea typeface="Calibri"/>
                <a:cs typeface="Calibri"/>
                <a:sym typeface="Calibri"/>
              </a:rPr>
              <a:t>CS@UVa</a:t>
            </a:r>
            <a:endParaRPr b="0" i="0" sz="1200">
              <a:solidFill>
                <a:srgbClr val="8A8A8A"/>
              </a:solidFill>
              <a:latin typeface="Calibri"/>
              <a:ea typeface="Calibri"/>
              <a:cs typeface="Calibri"/>
              <a:sym typeface="Calibri"/>
            </a:endParaRPr>
          </a:p>
        </p:txBody>
      </p:sp>
      <p:sp>
        <p:nvSpPr>
          <p:cNvPr id="569" name="Google Shape;569;p80"/>
          <p:cNvSpPr txBox="1"/>
          <p:nvPr>
            <p:ph idx="4294967295" type="ftr"/>
          </p:nvPr>
        </p:nvSpPr>
        <p:spPr>
          <a:xfrm>
            <a:off x="3928973" y="6463729"/>
            <a:ext cx="1285875" cy="177800"/>
          </a:xfrm>
          <a:prstGeom prst="rect">
            <a:avLst/>
          </a:prstGeom>
          <a:noFill/>
          <a:ln>
            <a:noFill/>
          </a:ln>
        </p:spPr>
        <p:txBody>
          <a:bodyPr anchorCtr="0" anchor="t" bIns="0" lIns="0" spcFirstLastPara="1" rIns="0" wrap="square" tIns="0">
            <a:spAutoFit/>
          </a:bodyPr>
          <a:lstStyle/>
          <a:p>
            <a:pPr indent="0" lvl="0" marL="9525" marR="0" rtl="0" algn="l">
              <a:lnSpc>
                <a:spcPct val="77500"/>
              </a:lnSpc>
              <a:spcBef>
                <a:spcPts val="0"/>
              </a:spcBef>
              <a:spcAft>
                <a:spcPts val="0"/>
              </a:spcAft>
              <a:buNone/>
            </a:pPr>
            <a:r>
              <a:rPr b="0" i="0" lang="en-IN" sz="1200">
                <a:solidFill>
                  <a:srgbClr val="8A8A8A"/>
                </a:solidFill>
                <a:latin typeface="Calibri"/>
                <a:ea typeface="Calibri"/>
                <a:cs typeface="Calibri"/>
                <a:sym typeface="Calibri"/>
              </a:rPr>
              <a:t>CS6501: Text Mining</a:t>
            </a:r>
            <a:endParaRPr b="0" i="0" sz="1200">
              <a:solidFill>
                <a:srgbClr val="8A8A8A"/>
              </a:solidFill>
              <a:latin typeface="Calibri"/>
              <a:ea typeface="Calibri"/>
              <a:cs typeface="Calibri"/>
              <a:sym typeface="Calibri"/>
            </a:endParaRPr>
          </a:p>
        </p:txBody>
      </p:sp>
      <p:sp>
        <p:nvSpPr>
          <p:cNvPr id="570" name="Google Shape;570;p80"/>
          <p:cNvSpPr txBox="1"/>
          <p:nvPr>
            <p:ph idx="12" type="sldNum"/>
          </p:nvPr>
        </p:nvSpPr>
        <p:spPr>
          <a:xfrm>
            <a:off x="8400288" y="6463729"/>
            <a:ext cx="244475" cy="177800"/>
          </a:xfrm>
          <a:prstGeom prst="rect">
            <a:avLst/>
          </a:prstGeom>
          <a:noFill/>
          <a:ln>
            <a:noFill/>
          </a:ln>
        </p:spPr>
        <p:txBody>
          <a:bodyPr anchorCtr="0" anchor="t" bIns="0" lIns="0" spcFirstLastPara="1" rIns="0" wrap="square" tIns="0">
            <a:spAutoFit/>
          </a:bodyPr>
          <a:lstStyle/>
          <a:p>
            <a:pPr indent="0" lvl="0" marL="38100" marR="0" rtl="0" algn="l">
              <a:lnSpc>
                <a:spcPct val="103333"/>
              </a:lnSpc>
              <a:spcBef>
                <a:spcPts val="0"/>
              </a:spcBef>
              <a:spcAft>
                <a:spcPts val="0"/>
              </a:spcAft>
              <a:buNone/>
            </a:pPr>
            <a:fld id="{00000000-1234-1234-1234-123412341234}" type="slidenum">
              <a:rPr b="0" i="0" lang="en-IN" sz="1200">
                <a:solidFill>
                  <a:srgbClr val="8A8A8A"/>
                </a:solidFill>
                <a:latin typeface="Calibri"/>
                <a:ea typeface="Calibri"/>
                <a:cs typeface="Calibri"/>
                <a:sym typeface="Calibri"/>
              </a:rPr>
              <a:t>‹#›</a:t>
            </a:fld>
            <a:endParaRPr b="0" i="0" sz="1200">
              <a:solidFill>
                <a:srgbClr val="8A8A8A"/>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81"/>
          <p:cNvSpPr txBox="1"/>
          <p:nvPr>
            <p:ph idx="4294967295" type="dt"/>
          </p:nvPr>
        </p:nvSpPr>
        <p:spPr>
          <a:xfrm>
            <a:off x="535940" y="6463729"/>
            <a:ext cx="551815" cy="177800"/>
          </a:xfrm>
          <a:prstGeom prst="rect">
            <a:avLst/>
          </a:prstGeom>
          <a:noFill/>
          <a:ln>
            <a:noFill/>
          </a:ln>
        </p:spPr>
        <p:txBody>
          <a:bodyPr anchorCtr="0" anchor="t" bIns="0" lIns="0" spcFirstLastPara="1" rIns="0" wrap="square" tIns="0">
            <a:spAutoFit/>
          </a:bodyPr>
          <a:lstStyle/>
          <a:p>
            <a:pPr indent="0" lvl="0" marL="9525" marR="0" rtl="0" algn="l">
              <a:lnSpc>
                <a:spcPct val="77500"/>
              </a:lnSpc>
              <a:spcBef>
                <a:spcPts val="0"/>
              </a:spcBef>
              <a:spcAft>
                <a:spcPts val="0"/>
              </a:spcAft>
              <a:buNone/>
            </a:pPr>
            <a:r>
              <a:rPr b="0" i="0" lang="en-IN" sz="1200">
                <a:solidFill>
                  <a:srgbClr val="8A8A8A"/>
                </a:solidFill>
                <a:latin typeface="Calibri"/>
                <a:ea typeface="Calibri"/>
                <a:cs typeface="Calibri"/>
                <a:sym typeface="Calibri"/>
              </a:rPr>
              <a:t>CS@UVa</a:t>
            </a:r>
            <a:endParaRPr b="0" i="0" sz="1200">
              <a:solidFill>
                <a:srgbClr val="8A8A8A"/>
              </a:solidFill>
              <a:latin typeface="Calibri"/>
              <a:ea typeface="Calibri"/>
              <a:cs typeface="Calibri"/>
              <a:sym typeface="Calibri"/>
            </a:endParaRPr>
          </a:p>
        </p:txBody>
      </p:sp>
      <p:sp>
        <p:nvSpPr>
          <p:cNvPr id="576" name="Google Shape;576;p81"/>
          <p:cNvSpPr txBox="1"/>
          <p:nvPr>
            <p:ph idx="4294967295" type="ftr"/>
          </p:nvPr>
        </p:nvSpPr>
        <p:spPr>
          <a:xfrm>
            <a:off x="3928973" y="6463729"/>
            <a:ext cx="1285875" cy="177800"/>
          </a:xfrm>
          <a:prstGeom prst="rect">
            <a:avLst/>
          </a:prstGeom>
          <a:noFill/>
          <a:ln>
            <a:noFill/>
          </a:ln>
        </p:spPr>
        <p:txBody>
          <a:bodyPr anchorCtr="0" anchor="t" bIns="0" lIns="0" spcFirstLastPara="1" rIns="0" wrap="square" tIns="0">
            <a:spAutoFit/>
          </a:bodyPr>
          <a:lstStyle/>
          <a:p>
            <a:pPr indent="0" lvl="0" marL="9525" marR="0" rtl="0" algn="l">
              <a:lnSpc>
                <a:spcPct val="77500"/>
              </a:lnSpc>
              <a:spcBef>
                <a:spcPts val="0"/>
              </a:spcBef>
              <a:spcAft>
                <a:spcPts val="0"/>
              </a:spcAft>
              <a:buNone/>
            </a:pPr>
            <a:r>
              <a:rPr b="0" i="0" lang="en-IN" sz="1200">
                <a:solidFill>
                  <a:srgbClr val="8A8A8A"/>
                </a:solidFill>
                <a:latin typeface="Calibri"/>
                <a:ea typeface="Calibri"/>
                <a:cs typeface="Calibri"/>
                <a:sym typeface="Calibri"/>
              </a:rPr>
              <a:t>CS6501: Text Mining</a:t>
            </a:r>
            <a:endParaRPr b="0" i="0" sz="1200">
              <a:solidFill>
                <a:srgbClr val="8A8A8A"/>
              </a:solidFill>
              <a:latin typeface="Calibri"/>
              <a:ea typeface="Calibri"/>
              <a:cs typeface="Calibri"/>
              <a:sym typeface="Calibri"/>
            </a:endParaRPr>
          </a:p>
        </p:txBody>
      </p:sp>
      <p:sp>
        <p:nvSpPr>
          <p:cNvPr id="577" name="Google Shape;577;p81"/>
          <p:cNvSpPr txBox="1"/>
          <p:nvPr>
            <p:ph idx="12" type="sldNum"/>
          </p:nvPr>
        </p:nvSpPr>
        <p:spPr>
          <a:xfrm>
            <a:off x="8400288" y="6463729"/>
            <a:ext cx="244475" cy="177800"/>
          </a:xfrm>
          <a:prstGeom prst="rect">
            <a:avLst/>
          </a:prstGeom>
          <a:noFill/>
          <a:ln>
            <a:noFill/>
          </a:ln>
        </p:spPr>
        <p:txBody>
          <a:bodyPr anchorCtr="0" anchor="t" bIns="0" lIns="0" spcFirstLastPara="1" rIns="0" wrap="square" tIns="0">
            <a:spAutoFit/>
          </a:bodyPr>
          <a:lstStyle/>
          <a:p>
            <a:pPr indent="0" lvl="0" marL="38100" marR="0" rtl="0" algn="l">
              <a:lnSpc>
                <a:spcPct val="103333"/>
              </a:lnSpc>
              <a:spcBef>
                <a:spcPts val="0"/>
              </a:spcBef>
              <a:spcAft>
                <a:spcPts val="0"/>
              </a:spcAft>
              <a:buNone/>
            </a:pPr>
            <a:fld id="{00000000-1234-1234-1234-123412341234}" type="slidenum">
              <a:rPr b="0" i="0" lang="en-IN" sz="1200">
                <a:solidFill>
                  <a:srgbClr val="8A8A8A"/>
                </a:solidFill>
                <a:latin typeface="Calibri"/>
                <a:ea typeface="Calibri"/>
                <a:cs typeface="Calibri"/>
                <a:sym typeface="Calibri"/>
              </a:rPr>
              <a:t>‹#›</a:t>
            </a:fld>
            <a:endParaRPr b="0" i="0" sz="1200">
              <a:solidFill>
                <a:srgbClr val="8A8A8A"/>
              </a:solidFill>
              <a:latin typeface="Calibri"/>
              <a:ea typeface="Calibri"/>
              <a:cs typeface="Calibri"/>
              <a:sym typeface="Calibri"/>
            </a:endParaRPr>
          </a:p>
        </p:txBody>
      </p:sp>
      <p:sp>
        <p:nvSpPr>
          <p:cNvPr id="578" name="Google Shape;578;p81"/>
          <p:cNvSpPr txBox="1"/>
          <p:nvPr>
            <p:ph type="title"/>
          </p:nvPr>
        </p:nvSpPr>
        <p:spPr>
          <a:xfrm>
            <a:off x="2570701" y="94529"/>
            <a:ext cx="4001453" cy="1025761"/>
          </a:xfrm>
          <a:prstGeom prst="rect">
            <a:avLst/>
          </a:prstGeom>
          <a:noFill/>
          <a:ln>
            <a:noFill/>
          </a:ln>
        </p:spPr>
        <p:txBody>
          <a:bodyPr anchorCtr="0" anchor="ctr" bIns="0" lIns="0" spcFirstLastPara="1" rIns="0" wrap="square" tIns="10000">
            <a:spAutoFit/>
          </a:bodyPr>
          <a:lstStyle/>
          <a:p>
            <a:pPr indent="0" lvl="0" marL="9525" rtl="0" algn="l">
              <a:spcBef>
                <a:spcPts val="0"/>
              </a:spcBef>
              <a:spcAft>
                <a:spcPts val="0"/>
              </a:spcAft>
              <a:buClr>
                <a:srgbClr val="FF0000"/>
              </a:buClr>
              <a:buSzPts val="3300"/>
              <a:buFont typeface="Calibri"/>
              <a:buNone/>
            </a:pPr>
            <a:r>
              <a:rPr lang="en-IN" sz="3300"/>
              <a:t>What is inside Watson?</a:t>
            </a:r>
            <a:endParaRPr sz="3300"/>
          </a:p>
        </p:txBody>
      </p:sp>
      <p:sp>
        <p:nvSpPr>
          <p:cNvPr id="579" name="Google Shape;579;p81"/>
          <p:cNvSpPr txBox="1"/>
          <p:nvPr/>
        </p:nvSpPr>
        <p:spPr>
          <a:xfrm>
            <a:off x="1544955" y="1172338"/>
            <a:ext cx="5772626" cy="3190456"/>
          </a:xfrm>
          <a:prstGeom prst="rect">
            <a:avLst/>
          </a:prstGeom>
          <a:noFill/>
          <a:ln>
            <a:noFill/>
          </a:ln>
        </p:spPr>
        <p:txBody>
          <a:bodyPr anchorCtr="0" anchor="t" bIns="0" lIns="0" spcFirstLastPara="1" rIns="0" wrap="square" tIns="48100">
            <a:spAutoFit/>
          </a:bodyPr>
          <a:lstStyle/>
          <a:p>
            <a:pPr indent="-257175" lvl="0" marL="266224" marR="3810" rtl="0" algn="l">
              <a:lnSpc>
                <a:spcPct val="108000"/>
              </a:lnSpc>
              <a:spcBef>
                <a:spcPts val="0"/>
              </a:spcBef>
              <a:spcAft>
                <a:spcPts val="0"/>
              </a:spcAft>
              <a:buClr>
                <a:schemeClr val="dk1"/>
              </a:buClr>
              <a:buSzPts val="2250"/>
              <a:buFont typeface="Arial"/>
              <a:buChar char="•"/>
            </a:pPr>
            <a:r>
              <a:rPr i="1" lang="en-IN" sz="2250">
                <a:solidFill>
                  <a:schemeClr val="dk1"/>
                </a:solidFill>
                <a:latin typeface="Calibri"/>
                <a:ea typeface="Calibri"/>
                <a:cs typeface="Calibri"/>
                <a:sym typeface="Calibri"/>
              </a:rPr>
              <a:t>“Watson had access to </a:t>
            </a:r>
            <a:r>
              <a:rPr i="1" lang="en-IN" sz="2250" u="sng">
                <a:solidFill>
                  <a:schemeClr val="dk1"/>
                </a:solidFill>
                <a:latin typeface="Calibri"/>
                <a:ea typeface="Calibri"/>
                <a:cs typeface="Calibri"/>
                <a:sym typeface="Calibri"/>
              </a:rPr>
              <a:t>200 million pages</a:t>
            </a:r>
            <a:r>
              <a:rPr i="1" lang="en-IN" sz="2250">
                <a:solidFill>
                  <a:schemeClr val="dk1"/>
                </a:solidFill>
                <a:latin typeface="Calibri"/>
                <a:ea typeface="Calibri"/>
                <a:cs typeface="Calibri"/>
                <a:sym typeface="Calibri"/>
              </a:rPr>
              <a:t> of structured and unstructured content consuming four terabytes of disk storage including the full text of Wikipedia” – PC World</a:t>
            </a:r>
            <a:endParaRPr sz="2250">
              <a:solidFill>
                <a:schemeClr val="dk1"/>
              </a:solidFill>
              <a:latin typeface="Calibri"/>
              <a:ea typeface="Calibri"/>
              <a:cs typeface="Calibri"/>
              <a:sym typeface="Calibri"/>
            </a:endParaRPr>
          </a:p>
          <a:p>
            <a:pPr indent="-257175" lvl="0" marL="266224" marR="50483" rtl="0" algn="l">
              <a:lnSpc>
                <a:spcPct val="108000"/>
              </a:lnSpc>
              <a:spcBef>
                <a:spcPts val="540"/>
              </a:spcBef>
              <a:spcAft>
                <a:spcPts val="0"/>
              </a:spcAft>
              <a:buClr>
                <a:schemeClr val="dk1"/>
              </a:buClr>
              <a:buSzPts val="2250"/>
              <a:buFont typeface="Arial"/>
              <a:buChar char="•"/>
            </a:pPr>
            <a:r>
              <a:rPr i="1" lang="en-IN" sz="2250">
                <a:solidFill>
                  <a:schemeClr val="dk1"/>
                </a:solidFill>
                <a:latin typeface="Calibri"/>
                <a:ea typeface="Calibri"/>
                <a:cs typeface="Calibri"/>
                <a:sym typeface="Calibri"/>
              </a:rPr>
              <a:t>“The sources of information for Watson include encyclopedias, dictionaries, thesauri, newswire articles, and literary works. Watson also used databases, taxonomies, and ontologies. Specifically, DBPedia, WordNet, and Yago were used.” – AI Magazine</a:t>
            </a:r>
            <a:endParaRPr sz="2250">
              <a:solidFill>
                <a:schemeClr val="dk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82"/>
          <p:cNvSpPr txBox="1"/>
          <p:nvPr>
            <p:ph idx="4294967295" type="dt"/>
          </p:nvPr>
        </p:nvSpPr>
        <p:spPr>
          <a:xfrm>
            <a:off x="535940" y="6463729"/>
            <a:ext cx="551815" cy="177800"/>
          </a:xfrm>
          <a:prstGeom prst="rect">
            <a:avLst/>
          </a:prstGeom>
          <a:noFill/>
          <a:ln>
            <a:noFill/>
          </a:ln>
        </p:spPr>
        <p:txBody>
          <a:bodyPr anchorCtr="0" anchor="t" bIns="0" lIns="0" spcFirstLastPara="1" rIns="0" wrap="square" tIns="0">
            <a:spAutoFit/>
          </a:bodyPr>
          <a:lstStyle/>
          <a:p>
            <a:pPr indent="0" lvl="0" marL="9525" marR="0" rtl="0" algn="l">
              <a:lnSpc>
                <a:spcPct val="77500"/>
              </a:lnSpc>
              <a:spcBef>
                <a:spcPts val="0"/>
              </a:spcBef>
              <a:spcAft>
                <a:spcPts val="0"/>
              </a:spcAft>
              <a:buNone/>
            </a:pPr>
            <a:r>
              <a:rPr b="0" i="0" lang="en-IN" sz="1200">
                <a:solidFill>
                  <a:srgbClr val="8A8A8A"/>
                </a:solidFill>
                <a:latin typeface="Calibri"/>
                <a:ea typeface="Calibri"/>
                <a:cs typeface="Calibri"/>
                <a:sym typeface="Calibri"/>
              </a:rPr>
              <a:t>CS@UVa</a:t>
            </a:r>
            <a:endParaRPr b="0" i="0" sz="1200">
              <a:solidFill>
                <a:srgbClr val="8A8A8A"/>
              </a:solidFill>
              <a:latin typeface="Calibri"/>
              <a:ea typeface="Calibri"/>
              <a:cs typeface="Calibri"/>
              <a:sym typeface="Calibri"/>
            </a:endParaRPr>
          </a:p>
        </p:txBody>
      </p:sp>
      <p:sp>
        <p:nvSpPr>
          <p:cNvPr id="585" name="Google Shape;585;p82"/>
          <p:cNvSpPr txBox="1"/>
          <p:nvPr>
            <p:ph idx="4294967295" type="ftr"/>
          </p:nvPr>
        </p:nvSpPr>
        <p:spPr>
          <a:xfrm>
            <a:off x="3928973" y="6463729"/>
            <a:ext cx="1285875" cy="177800"/>
          </a:xfrm>
          <a:prstGeom prst="rect">
            <a:avLst/>
          </a:prstGeom>
          <a:noFill/>
          <a:ln>
            <a:noFill/>
          </a:ln>
        </p:spPr>
        <p:txBody>
          <a:bodyPr anchorCtr="0" anchor="t" bIns="0" lIns="0" spcFirstLastPara="1" rIns="0" wrap="square" tIns="0">
            <a:spAutoFit/>
          </a:bodyPr>
          <a:lstStyle/>
          <a:p>
            <a:pPr indent="0" lvl="0" marL="9525" marR="0" rtl="0" algn="l">
              <a:lnSpc>
                <a:spcPct val="77500"/>
              </a:lnSpc>
              <a:spcBef>
                <a:spcPts val="0"/>
              </a:spcBef>
              <a:spcAft>
                <a:spcPts val="0"/>
              </a:spcAft>
              <a:buNone/>
            </a:pPr>
            <a:r>
              <a:rPr b="0" i="0" lang="en-IN" sz="1200">
                <a:solidFill>
                  <a:srgbClr val="8A8A8A"/>
                </a:solidFill>
                <a:latin typeface="Calibri"/>
                <a:ea typeface="Calibri"/>
                <a:cs typeface="Calibri"/>
                <a:sym typeface="Calibri"/>
              </a:rPr>
              <a:t>CS6501: Text Mining</a:t>
            </a:r>
            <a:endParaRPr b="0" i="0" sz="1200">
              <a:solidFill>
                <a:srgbClr val="8A8A8A"/>
              </a:solidFill>
              <a:latin typeface="Calibri"/>
              <a:ea typeface="Calibri"/>
              <a:cs typeface="Calibri"/>
              <a:sym typeface="Calibri"/>
            </a:endParaRPr>
          </a:p>
        </p:txBody>
      </p:sp>
      <p:sp>
        <p:nvSpPr>
          <p:cNvPr id="586" name="Google Shape;586;p82"/>
          <p:cNvSpPr txBox="1"/>
          <p:nvPr>
            <p:ph idx="12" type="sldNum"/>
          </p:nvPr>
        </p:nvSpPr>
        <p:spPr>
          <a:xfrm>
            <a:off x="8400288" y="6463729"/>
            <a:ext cx="244475" cy="177800"/>
          </a:xfrm>
          <a:prstGeom prst="rect">
            <a:avLst/>
          </a:prstGeom>
          <a:noFill/>
          <a:ln>
            <a:noFill/>
          </a:ln>
        </p:spPr>
        <p:txBody>
          <a:bodyPr anchorCtr="0" anchor="t" bIns="0" lIns="0" spcFirstLastPara="1" rIns="0" wrap="square" tIns="0">
            <a:spAutoFit/>
          </a:bodyPr>
          <a:lstStyle/>
          <a:p>
            <a:pPr indent="0" lvl="0" marL="38100" marR="0" rtl="0" algn="l">
              <a:lnSpc>
                <a:spcPct val="103333"/>
              </a:lnSpc>
              <a:spcBef>
                <a:spcPts val="0"/>
              </a:spcBef>
              <a:spcAft>
                <a:spcPts val="0"/>
              </a:spcAft>
              <a:buNone/>
            </a:pPr>
            <a:fld id="{00000000-1234-1234-1234-123412341234}" type="slidenum">
              <a:rPr b="0" i="0" lang="en-IN" sz="1200">
                <a:solidFill>
                  <a:srgbClr val="8A8A8A"/>
                </a:solidFill>
                <a:latin typeface="Calibri"/>
                <a:ea typeface="Calibri"/>
                <a:cs typeface="Calibri"/>
                <a:sym typeface="Calibri"/>
              </a:rPr>
              <a:t>‹#›</a:t>
            </a:fld>
            <a:endParaRPr b="0" i="0" sz="1200">
              <a:solidFill>
                <a:srgbClr val="8A8A8A"/>
              </a:solidFill>
              <a:latin typeface="Calibri"/>
              <a:ea typeface="Calibri"/>
              <a:cs typeface="Calibri"/>
              <a:sym typeface="Calibri"/>
            </a:endParaRPr>
          </a:p>
        </p:txBody>
      </p:sp>
      <p:sp>
        <p:nvSpPr>
          <p:cNvPr id="587" name="Google Shape;587;p82"/>
          <p:cNvSpPr txBox="1"/>
          <p:nvPr>
            <p:ph type="title"/>
          </p:nvPr>
        </p:nvSpPr>
        <p:spPr>
          <a:xfrm>
            <a:off x="2570701" y="94529"/>
            <a:ext cx="4001453" cy="1025761"/>
          </a:xfrm>
          <a:prstGeom prst="rect">
            <a:avLst/>
          </a:prstGeom>
          <a:noFill/>
          <a:ln>
            <a:noFill/>
          </a:ln>
        </p:spPr>
        <p:txBody>
          <a:bodyPr anchorCtr="0" anchor="ctr" bIns="0" lIns="0" spcFirstLastPara="1" rIns="0" wrap="square" tIns="10000">
            <a:spAutoFit/>
          </a:bodyPr>
          <a:lstStyle/>
          <a:p>
            <a:pPr indent="0" lvl="0" marL="9525" rtl="0" algn="l">
              <a:spcBef>
                <a:spcPts val="0"/>
              </a:spcBef>
              <a:spcAft>
                <a:spcPts val="0"/>
              </a:spcAft>
              <a:buClr>
                <a:srgbClr val="FF0000"/>
              </a:buClr>
              <a:buSzPts val="3300"/>
              <a:buFont typeface="Calibri"/>
              <a:buNone/>
            </a:pPr>
            <a:r>
              <a:rPr lang="en-IN" sz="3300"/>
              <a:t>What is inside Watson?</a:t>
            </a:r>
            <a:endParaRPr sz="3300"/>
          </a:p>
        </p:txBody>
      </p:sp>
      <p:sp>
        <p:nvSpPr>
          <p:cNvPr id="588" name="Google Shape;588;p82"/>
          <p:cNvSpPr txBox="1"/>
          <p:nvPr/>
        </p:nvSpPr>
        <p:spPr>
          <a:xfrm>
            <a:off x="1544956" y="1130042"/>
            <a:ext cx="6035516" cy="2522645"/>
          </a:xfrm>
          <a:prstGeom prst="rect">
            <a:avLst/>
          </a:prstGeom>
          <a:noFill/>
          <a:ln>
            <a:noFill/>
          </a:ln>
        </p:spPr>
        <p:txBody>
          <a:bodyPr anchorCtr="0" anchor="t" bIns="0" lIns="0" spcFirstLastPara="1" rIns="0" wrap="square" tIns="85225">
            <a:spAutoFit/>
          </a:bodyPr>
          <a:lstStyle/>
          <a:p>
            <a:pPr indent="-256699" lvl="0" marL="266224"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DeepQA system</a:t>
            </a:r>
            <a:endParaRPr sz="2400">
              <a:solidFill>
                <a:schemeClr val="dk1"/>
              </a:solidFill>
              <a:latin typeface="Calibri"/>
              <a:ea typeface="Calibri"/>
              <a:cs typeface="Calibri"/>
              <a:sym typeface="Calibri"/>
            </a:endParaRPr>
          </a:p>
          <a:p>
            <a:pPr indent="-215265" lvl="1" marL="567214" marR="3810" rtl="0" algn="l">
              <a:spcBef>
                <a:spcPts val="518"/>
              </a:spcBef>
              <a:spcAft>
                <a:spcPts val="0"/>
              </a:spcAft>
              <a:buClr>
                <a:schemeClr val="dk1"/>
              </a:buClr>
              <a:buSzPts val="2100"/>
              <a:buFont typeface="Arial"/>
              <a:buChar char="–"/>
            </a:pPr>
            <a:r>
              <a:rPr b="0" i="0" lang="en-IN" sz="2100" u="none" cap="none" strike="noStrike">
                <a:solidFill>
                  <a:schemeClr val="dk1"/>
                </a:solidFill>
                <a:latin typeface="Calibri"/>
                <a:ea typeface="Calibri"/>
                <a:cs typeface="Calibri"/>
                <a:sym typeface="Calibri"/>
              </a:rPr>
              <a:t>“</a:t>
            </a:r>
            <a:r>
              <a:rPr b="0" i="1" lang="en-IN" sz="2100" u="none" cap="none" strike="noStrike">
                <a:solidFill>
                  <a:schemeClr val="dk1"/>
                </a:solidFill>
                <a:latin typeface="Calibri"/>
                <a:ea typeface="Calibri"/>
                <a:cs typeface="Calibri"/>
                <a:sym typeface="Calibri"/>
              </a:rPr>
              <a:t>Watson's main innovation was not in the creation of a new algorithm for this operation but rather its ability to </a:t>
            </a:r>
            <a:r>
              <a:rPr b="1" i="1" lang="en-IN" sz="2100" u="none" cap="none" strike="noStrike">
                <a:solidFill>
                  <a:schemeClr val="dk1"/>
                </a:solidFill>
                <a:latin typeface="Calibri"/>
                <a:ea typeface="Calibri"/>
                <a:cs typeface="Calibri"/>
                <a:sym typeface="Calibri"/>
              </a:rPr>
              <a:t>quickly </a:t>
            </a:r>
            <a:r>
              <a:rPr b="0" i="1" lang="en-IN" sz="2100" u="none" cap="none" strike="noStrike">
                <a:solidFill>
                  <a:schemeClr val="dk1"/>
                </a:solidFill>
                <a:latin typeface="Calibri"/>
                <a:ea typeface="Calibri"/>
                <a:cs typeface="Calibri"/>
                <a:sym typeface="Calibri"/>
              </a:rPr>
              <a:t>execute hundreds of proven language analysis algorithms simultaneously to find the correct answer.</a:t>
            </a:r>
            <a:r>
              <a:rPr b="0" i="0" lang="en-IN" sz="2100" u="none" cap="none" strike="noStrike">
                <a:solidFill>
                  <a:schemeClr val="dk1"/>
                </a:solidFill>
                <a:latin typeface="Calibri"/>
                <a:ea typeface="Calibri"/>
                <a:cs typeface="Calibri"/>
                <a:sym typeface="Calibri"/>
              </a:rPr>
              <a:t>” – New York Times</a:t>
            </a:r>
            <a:endParaRPr b="0" i="0" sz="2100" u="none" cap="none" strike="noStrike">
              <a:solidFill>
                <a:schemeClr val="dk1"/>
              </a:solidFill>
              <a:latin typeface="Calibri"/>
              <a:ea typeface="Calibri"/>
              <a:cs typeface="Calibri"/>
              <a:sym typeface="Calibri"/>
            </a:endParaRPr>
          </a:p>
          <a:p>
            <a:pPr indent="-215265" lvl="1" marL="567214" marR="0" rtl="0" algn="l">
              <a:spcBef>
                <a:spcPts val="503"/>
              </a:spcBef>
              <a:spcAft>
                <a:spcPts val="0"/>
              </a:spcAft>
              <a:buClr>
                <a:srgbClr val="000000"/>
              </a:buClr>
              <a:buSzPts val="2100"/>
              <a:buFont typeface="Arial"/>
              <a:buChar char="–"/>
            </a:pPr>
            <a:r>
              <a:rPr b="0" i="0" lang="en-IN" sz="2100" u="sng" cap="none" strike="noStrike">
                <a:solidFill>
                  <a:srgbClr val="0000FF"/>
                </a:solidFill>
                <a:latin typeface="Calibri"/>
                <a:ea typeface="Calibri"/>
                <a:cs typeface="Calibri"/>
                <a:sym typeface="Calibri"/>
                <a:hlinkClick r:id="rId3">
                  <a:extLst>
                    <a:ext uri="{A12FA001-AC4F-418D-AE19-62706E023703}">
                      <ahyp:hlinkClr val="tx"/>
                    </a:ext>
                  </a:extLst>
                </a:hlinkClick>
              </a:rPr>
              <a:t>The DeepQA Research Team</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3"/>
          <p:cNvSpPr txBox="1"/>
          <p:nvPr>
            <p:ph type="title"/>
          </p:nvPr>
        </p:nvSpPr>
        <p:spPr>
          <a:xfrm>
            <a:off x="1479724" y="176158"/>
            <a:ext cx="6184553" cy="623199"/>
          </a:xfrm>
          <a:prstGeom prst="rect">
            <a:avLst/>
          </a:prstGeom>
          <a:noFill/>
          <a:ln>
            <a:noFill/>
          </a:ln>
        </p:spPr>
        <p:txBody>
          <a:bodyPr anchorCtr="0" anchor="ctr" bIns="0" lIns="0" spcFirstLastPara="1" rIns="0" wrap="square" tIns="114250">
            <a:spAutoFit/>
          </a:bodyPr>
          <a:lstStyle/>
          <a:p>
            <a:pPr indent="0" lvl="0" marL="1088231" rtl="0" algn="l">
              <a:spcBef>
                <a:spcPts val="0"/>
              </a:spcBef>
              <a:spcAft>
                <a:spcPts val="0"/>
              </a:spcAft>
              <a:buClr>
                <a:srgbClr val="FF0000"/>
              </a:buClr>
              <a:buSzPts val="3300"/>
              <a:buFont typeface="Calibri"/>
              <a:buNone/>
            </a:pPr>
            <a:r>
              <a:rPr lang="en-IN" sz="3300"/>
              <a:t>Text mining around us</a:t>
            </a:r>
            <a:endParaRPr sz="3300"/>
          </a:p>
        </p:txBody>
      </p:sp>
      <p:sp>
        <p:nvSpPr>
          <p:cNvPr id="594" name="Google Shape;594;p83"/>
          <p:cNvSpPr txBox="1"/>
          <p:nvPr/>
        </p:nvSpPr>
        <p:spPr>
          <a:xfrm>
            <a:off x="1544955" y="1205486"/>
            <a:ext cx="2588895" cy="379431"/>
          </a:xfrm>
          <a:prstGeom prst="rect">
            <a:avLst/>
          </a:prstGeom>
          <a:noFill/>
          <a:ln>
            <a:noFill/>
          </a:ln>
        </p:spPr>
        <p:txBody>
          <a:bodyPr anchorCtr="0" anchor="t" bIns="0" lIns="0" spcFirstLastPara="1" rIns="0" wrap="square" tIns="10000">
            <a:spAutoFit/>
          </a:bodyPr>
          <a:lstStyle/>
          <a:p>
            <a:pPr indent="-256699" lvl="0" marL="266224"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Sentiment analysis</a:t>
            </a:r>
            <a:endParaRPr sz="2400">
              <a:solidFill>
                <a:schemeClr val="dk1"/>
              </a:solidFill>
              <a:latin typeface="Calibri"/>
              <a:ea typeface="Calibri"/>
              <a:cs typeface="Calibri"/>
              <a:sym typeface="Calibri"/>
            </a:endParaRPr>
          </a:p>
        </p:txBody>
      </p:sp>
      <p:pic>
        <p:nvPicPr>
          <p:cNvPr id="595" name="Google Shape;595;p83"/>
          <p:cNvPicPr preferRelativeResize="0"/>
          <p:nvPr/>
        </p:nvPicPr>
        <p:blipFill rotWithShape="1">
          <a:blip r:embed="rId3">
            <a:alphaModFix/>
          </a:blip>
          <a:srcRect b="0" l="0" r="0" t="0"/>
          <a:stretch/>
        </p:blipFill>
        <p:spPr>
          <a:xfrm>
            <a:off x="2131696" y="1828801"/>
            <a:ext cx="5108066" cy="2851784"/>
          </a:xfrm>
          <a:prstGeom prst="rect">
            <a:avLst/>
          </a:prstGeom>
          <a:noFill/>
          <a:ln>
            <a:noFill/>
          </a:ln>
        </p:spPr>
      </p:pic>
      <p:sp>
        <p:nvSpPr>
          <p:cNvPr id="596" name="Google Shape;596;p83"/>
          <p:cNvSpPr txBox="1"/>
          <p:nvPr>
            <p:ph idx="4294967295" type="dt"/>
          </p:nvPr>
        </p:nvSpPr>
        <p:spPr>
          <a:xfrm>
            <a:off x="535940" y="6463729"/>
            <a:ext cx="551815" cy="177800"/>
          </a:xfrm>
          <a:prstGeom prst="rect">
            <a:avLst/>
          </a:prstGeom>
          <a:noFill/>
          <a:ln>
            <a:noFill/>
          </a:ln>
        </p:spPr>
        <p:txBody>
          <a:bodyPr anchorCtr="0" anchor="t" bIns="0" lIns="0" spcFirstLastPara="1" rIns="0" wrap="square" tIns="0">
            <a:spAutoFit/>
          </a:bodyPr>
          <a:lstStyle/>
          <a:p>
            <a:pPr indent="0" lvl="0" marL="9525" marR="0" rtl="0" algn="l">
              <a:lnSpc>
                <a:spcPct val="77500"/>
              </a:lnSpc>
              <a:spcBef>
                <a:spcPts val="0"/>
              </a:spcBef>
              <a:spcAft>
                <a:spcPts val="0"/>
              </a:spcAft>
              <a:buNone/>
            </a:pPr>
            <a:r>
              <a:rPr b="0" i="0" lang="en-IN" sz="1200">
                <a:solidFill>
                  <a:srgbClr val="8A8A8A"/>
                </a:solidFill>
                <a:latin typeface="Calibri"/>
                <a:ea typeface="Calibri"/>
                <a:cs typeface="Calibri"/>
                <a:sym typeface="Calibri"/>
              </a:rPr>
              <a:t>CS@UVa</a:t>
            </a:r>
            <a:endParaRPr b="0" i="0" sz="1200">
              <a:solidFill>
                <a:srgbClr val="8A8A8A"/>
              </a:solidFill>
              <a:latin typeface="Calibri"/>
              <a:ea typeface="Calibri"/>
              <a:cs typeface="Calibri"/>
              <a:sym typeface="Calibri"/>
            </a:endParaRPr>
          </a:p>
        </p:txBody>
      </p:sp>
      <p:sp>
        <p:nvSpPr>
          <p:cNvPr id="597" name="Google Shape;597;p83"/>
          <p:cNvSpPr txBox="1"/>
          <p:nvPr>
            <p:ph idx="4294967295" type="ftr"/>
          </p:nvPr>
        </p:nvSpPr>
        <p:spPr>
          <a:xfrm>
            <a:off x="3928973" y="6463729"/>
            <a:ext cx="1285875" cy="177800"/>
          </a:xfrm>
          <a:prstGeom prst="rect">
            <a:avLst/>
          </a:prstGeom>
          <a:noFill/>
          <a:ln>
            <a:noFill/>
          </a:ln>
        </p:spPr>
        <p:txBody>
          <a:bodyPr anchorCtr="0" anchor="t" bIns="0" lIns="0" spcFirstLastPara="1" rIns="0" wrap="square" tIns="0">
            <a:spAutoFit/>
          </a:bodyPr>
          <a:lstStyle/>
          <a:p>
            <a:pPr indent="0" lvl="0" marL="9525" marR="0" rtl="0" algn="l">
              <a:lnSpc>
                <a:spcPct val="77500"/>
              </a:lnSpc>
              <a:spcBef>
                <a:spcPts val="0"/>
              </a:spcBef>
              <a:spcAft>
                <a:spcPts val="0"/>
              </a:spcAft>
              <a:buNone/>
            </a:pPr>
            <a:r>
              <a:rPr b="0" i="0" lang="en-IN" sz="1200">
                <a:solidFill>
                  <a:srgbClr val="8A8A8A"/>
                </a:solidFill>
                <a:latin typeface="Calibri"/>
                <a:ea typeface="Calibri"/>
                <a:cs typeface="Calibri"/>
                <a:sym typeface="Calibri"/>
              </a:rPr>
              <a:t>CS6501: Text Mining</a:t>
            </a:r>
            <a:endParaRPr b="0" i="0" sz="1200">
              <a:solidFill>
                <a:srgbClr val="8A8A8A"/>
              </a:solidFill>
              <a:latin typeface="Calibri"/>
              <a:ea typeface="Calibri"/>
              <a:cs typeface="Calibri"/>
              <a:sym typeface="Calibri"/>
            </a:endParaRPr>
          </a:p>
        </p:txBody>
      </p:sp>
      <p:sp>
        <p:nvSpPr>
          <p:cNvPr id="598" name="Google Shape;598;p83"/>
          <p:cNvSpPr txBox="1"/>
          <p:nvPr>
            <p:ph idx="12" type="sldNum"/>
          </p:nvPr>
        </p:nvSpPr>
        <p:spPr>
          <a:xfrm>
            <a:off x="8400288" y="6463729"/>
            <a:ext cx="244475" cy="177800"/>
          </a:xfrm>
          <a:prstGeom prst="rect">
            <a:avLst/>
          </a:prstGeom>
          <a:noFill/>
          <a:ln>
            <a:noFill/>
          </a:ln>
        </p:spPr>
        <p:txBody>
          <a:bodyPr anchorCtr="0" anchor="t" bIns="0" lIns="0" spcFirstLastPara="1" rIns="0" wrap="square" tIns="0">
            <a:spAutoFit/>
          </a:bodyPr>
          <a:lstStyle/>
          <a:p>
            <a:pPr indent="0" lvl="0" marL="38100" marR="0" rtl="0" algn="l">
              <a:lnSpc>
                <a:spcPct val="103333"/>
              </a:lnSpc>
              <a:spcBef>
                <a:spcPts val="0"/>
              </a:spcBef>
              <a:spcAft>
                <a:spcPts val="0"/>
              </a:spcAft>
              <a:buNone/>
            </a:pPr>
            <a:fld id="{00000000-1234-1234-1234-123412341234}" type="slidenum">
              <a:rPr b="0" i="0" lang="en-IN" sz="1200">
                <a:solidFill>
                  <a:srgbClr val="8A8A8A"/>
                </a:solidFill>
                <a:latin typeface="Calibri"/>
                <a:ea typeface="Calibri"/>
                <a:cs typeface="Calibri"/>
                <a:sym typeface="Calibri"/>
              </a:rPr>
              <a:t>‹#›</a:t>
            </a:fld>
            <a:endParaRPr b="0" i="0" sz="1200">
              <a:solidFill>
                <a:srgbClr val="8A8A8A"/>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4"/>
          <p:cNvSpPr txBox="1"/>
          <p:nvPr>
            <p:ph type="title"/>
          </p:nvPr>
        </p:nvSpPr>
        <p:spPr>
          <a:xfrm>
            <a:off x="1479724" y="176158"/>
            <a:ext cx="6184553" cy="623199"/>
          </a:xfrm>
          <a:prstGeom prst="rect">
            <a:avLst/>
          </a:prstGeom>
          <a:noFill/>
          <a:ln>
            <a:noFill/>
          </a:ln>
        </p:spPr>
        <p:txBody>
          <a:bodyPr anchorCtr="0" anchor="ctr" bIns="0" lIns="0" spcFirstLastPara="1" rIns="0" wrap="square" tIns="114250">
            <a:spAutoFit/>
          </a:bodyPr>
          <a:lstStyle/>
          <a:p>
            <a:pPr indent="0" lvl="0" marL="1088231" rtl="0" algn="l">
              <a:spcBef>
                <a:spcPts val="0"/>
              </a:spcBef>
              <a:spcAft>
                <a:spcPts val="0"/>
              </a:spcAft>
              <a:buClr>
                <a:srgbClr val="FF0000"/>
              </a:buClr>
              <a:buSzPts val="3300"/>
              <a:buFont typeface="Calibri"/>
              <a:buNone/>
            </a:pPr>
            <a:r>
              <a:rPr lang="en-IN" sz="3300"/>
              <a:t>Text mining around us</a:t>
            </a:r>
            <a:endParaRPr sz="3300"/>
          </a:p>
        </p:txBody>
      </p:sp>
      <p:sp>
        <p:nvSpPr>
          <p:cNvPr id="604" name="Google Shape;604;p84"/>
          <p:cNvSpPr txBox="1"/>
          <p:nvPr/>
        </p:nvSpPr>
        <p:spPr>
          <a:xfrm>
            <a:off x="1544955" y="1205486"/>
            <a:ext cx="2588895" cy="379431"/>
          </a:xfrm>
          <a:prstGeom prst="rect">
            <a:avLst/>
          </a:prstGeom>
          <a:noFill/>
          <a:ln>
            <a:noFill/>
          </a:ln>
        </p:spPr>
        <p:txBody>
          <a:bodyPr anchorCtr="0" anchor="t" bIns="0" lIns="0" spcFirstLastPara="1" rIns="0" wrap="square" tIns="10000">
            <a:spAutoFit/>
          </a:bodyPr>
          <a:lstStyle/>
          <a:p>
            <a:pPr indent="-256699" lvl="0" marL="266224"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Sentiment analysis</a:t>
            </a:r>
            <a:endParaRPr sz="2400">
              <a:solidFill>
                <a:schemeClr val="dk1"/>
              </a:solidFill>
              <a:latin typeface="Calibri"/>
              <a:ea typeface="Calibri"/>
              <a:cs typeface="Calibri"/>
              <a:sym typeface="Calibri"/>
            </a:endParaRPr>
          </a:p>
        </p:txBody>
      </p:sp>
      <p:pic>
        <p:nvPicPr>
          <p:cNvPr id="605" name="Google Shape;605;p84"/>
          <p:cNvPicPr preferRelativeResize="0"/>
          <p:nvPr/>
        </p:nvPicPr>
        <p:blipFill rotWithShape="1">
          <a:blip r:embed="rId3">
            <a:alphaModFix/>
          </a:blip>
          <a:srcRect b="0" l="0" r="0" t="0"/>
          <a:stretch/>
        </p:blipFill>
        <p:spPr>
          <a:xfrm>
            <a:off x="2139696" y="1864234"/>
            <a:ext cx="5149214" cy="2816351"/>
          </a:xfrm>
          <a:prstGeom prst="rect">
            <a:avLst/>
          </a:prstGeom>
          <a:noFill/>
          <a:ln>
            <a:noFill/>
          </a:ln>
        </p:spPr>
      </p:pic>
      <p:sp>
        <p:nvSpPr>
          <p:cNvPr id="606" name="Google Shape;606;p84"/>
          <p:cNvSpPr txBox="1"/>
          <p:nvPr>
            <p:ph idx="4294967295" type="dt"/>
          </p:nvPr>
        </p:nvSpPr>
        <p:spPr>
          <a:xfrm>
            <a:off x="535940" y="6463729"/>
            <a:ext cx="551815" cy="177800"/>
          </a:xfrm>
          <a:prstGeom prst="rect">
            <a:avLst/>
          </a:prstGeom>
          <a:noFill/>
          <a:ln>
            <a:noFill/>
          </a:ln>
        </p:spPr>
        <p:txBody>
          <a:bodyPr anchorCtr="0" anchor="t" bIns="0" lIns="0" spcFirstLastPara="1" rIns="0" wrap="square" tIns="0">
            <a:spAutoFit/>
          </a:bodyPr>
          <a:lstStyle/>
          <a:p>
            <a:pPr indent="0" lvl="0" marL="9525" marR="0" rtl="0" algn="l">
              <a:lnSpc>
                <a:spcPct val="77500"/>
              </a:lnSpc>
              <a:spcBef>
                <a:spcPts val="0"/>
              </a:spcBef>
              <a:spcAft>
                <a:spcPts val="0"/>
              </a:spcAft>
              <a:buNone/>
            </a:pPr>
            <a:r>
              <a:rPr b="0" i="0" lang="en-IN" sz="1200">
                <a:solidFill>
                  <a:srgbClr val="8A8A8A"/>
                </a:solidFill>
                <a:latin typeface="Calibri"/>
                <a:ea typeface="Calibri"/>
                <a:cs typeface="Calibri"/>
                <a:sym typeface="Calibri"/>
              </a:rPr>
              <a:t>CS@UVa</a:t>
            </a:r>
            <a:endParaRPr b="0" i="0" sz="1200">
              <a:solidFill>
                <a:srgbClr val="8A8A8A"/>
              </a:solidFill>
              <a:latin typeface="Calibri"/>
              <a:ea typeface="Calibri"/>
              <a:cs typeface="Calibri"/>
              <a:sym typeface="Calibri"/>
            </a:endParaRPr>
          </a:p>
        </p:txBody>
      </p:sp>
      <p:sp>
        <p:nvSpPr>
          <p:cNvPr id="607" name="Google Shape;607;p84"/>
          <p:cNvSpPr txBox="1"/>
          <p:nvPr>
            <p:ph idx="4294967295" type="ftr"/>
          </p:nvPr>
        </p:nvSpPr>
        <p:spPr>
          <a:xfrm>
            <a:off x="3928973" y="6463729"/>
            <a:ext cx="1285875" cy="177800"/>
          </a:xfrm>
          <a:prstGeom prst="rect">
            <a:avLst/>
          </a:prstGeom>
          <a:noFill/>
          <a:ln>
            <a:noFill/>
          </a:ln>
        </p:spPr>
        <p:txBody>
          <a:bodyPr anchorCtr="0" anchor="t" bIns="0" lIns="0" spcFirstLastPara="1" rIns="0" wrap="square" tIns="0">
            <a:spAutoFit/>
          </a:bodyPr>
          <a:lstStyle/>
          <a:p>
            <a:pPr indent="0" lvl="0" marL="9525" marR="0" rtl="0" algn="l">
              <a:lnSpc>
                <a:spcPct val="77500"/>
              </a:lnSpc>
              <a:spcBef>
                <a:spcPts val="0"/>
              </a:spcBef>
              <a:spcAft>
                <a:spcPts val="0"/>
              </a:spcAft>
              <a:buNone/>
            </a:pPr>
            <a:r>
              <a:rPr b="0" i="0" lang="en-IN" sz="1200">
                <a:solidFill>
                  <a:srgbClr val="8A8A8A"/>
                </a:solidFill>
                <a:latin typeface="Calibri"/>
                <a:ea typeface="Calibri"/>
                <a:cs typeface="Calibri"/>
                <a:sym typeface="Calibri"/>
              </a:rPr>
              <a:t>CS6501: Text Mining</a:t>
            </a:r>
            <a:endParaRPr b="0" i="0" sz="1200">
              <a:solidFill>
                <a:srgbClr val="8A8A8A"/>
              </a:solidFill>
              <a:latin typeface="Calibri"/>
              <a:ea typeface="Calibri"/>
              <a:cs typeface="Calibri"/>
              <a:sym typeface="Calibri"/>
            </a:endParaRPr>
          </a:p>
        </p:txBody>
      </p:sp>
      <p:sp>
        <p:nvSpPr>
          <p:cNvPr id="608" name="Google Shape;608;p84"/>
          <p:cNvSpPr txBox="1"/>
          <p:nvPr>
            <p:ph idx="12" type="sldNum"/>
          </p:nvPr>
        </p:nvSpPr>
        <p:spPr>
          <a:xfrm>
            <a:off x="8400288" y="6463729"/>
            <a:ext cx="244475" cy="177800"/>
          </a:xfrm>
          <a:prstGeom prst="rect">
            <a:avLst/>
          </a:prstGeom>
          <a:noFill/>
          <a:ln>
            <a:noFill/>
          </a:ln>
        </p:spPr>
        <p:txBody>
          <a:bodyPr anchorCtr="0" anchor="t" bIns="0" lIns="0" spcFirstLastPara="1" rIns="0" wrap="square" tIns="0">
            <a:spAutoFit/>
          </a:bodyPr>
          <a:lstStyle/>
          <a:p>
            <a:pPr indent="0" lvl="0" marL="38100" marR="0" rtl="0" algn="l">
              <a:lnSpc>
                <a:spcPct val="103333"/>
              </a:lnSpc>
              <a:spcBef>
                <a:spcPts val="0"/>
              </a:spcBef>
              <a:spcAft>
                <a:spcPts val="0"/>
              </a:spcAft>
              <a:buNone/>
            </a:pPr>
            <a:fld id="{00000000-1234-1234-1234-123412341234}" type="slidenum">
              <a:rPr b="0" i="0" lang="en-IN" sz="1200">
                <a:solidFill>
                  <a:srgbClr val="8A8A8A"/>
                </a:solidFill>
                <a:latin typeface="Calibri"/>
                <a:ea typeface="Calibri"/>
                <a:cs typeface="Calibri"/>
                <a:sym typeface="Calibri"/>
              </a:rPr>
              <a:t>‹#›</a:t>
            </a:fld>
            <a:endParaRPr b="0" i="0" sz="1200">
              <a:solidFill>
                <a:srgbClr val="8A8A8A"/>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5"/>
          <p:cNvSpPr txBox="1"/>
          <p:nvPr>
            <p:ph type="title"/>
          </p:nvPr>
        </p:nvSpPr>
        <p:spPr>
          <a:xfrm>
            <a:off x="1479724" y="176158"/>
            <a:ext cx="6184553" cy="623199"/>
          </a:xfrm>
          <a:prstGeom prst="rect">
            <a:avLst/>
          </a:prstGeom>
          <a:noFill/>
          <a:ln>
            <a:noFill/>
          </a:ln>
        </p:spPr>
        <p:txBody>
          <a:bodyPr anchorCtr="0" anchor="ctr" bIns="0" lIns="0" spcFirstLastPara="1" rIns="0" wrap="square" tIns="114250">
            <a:spAutoFit/>
          </a:bodyPr>
          <a:lstStyle/>
          <a:p>
            <a:pPr indent="0" lvl="0" marL="1088231" rtl="0" algn="l">
              <a:spcBef>
                <a:spcPts val="0"/>
              </a:spcBef>
              <a:spcAft>
                <a:spcPts val="0"/>
              </a:spcAft>
              <a:buClr>
                <a:srgbClr val="FF0000"/>
              </a:buClr>
              <a:buSzPts val="3300"/>
              <a:buFont typeface="Calibri"/>
              <a:buNone/>
            </a:pPr>
            <a:r>
              <a:rPr lang="en-IN" sz="3300"/>
              <a:t>Text mining around us</a:t>
            </a:r>
            <a:endParaRPr sz="3300"/>
          </a:p>
        </p:txBody>
      </p:sp>
      <p:sp>
        <p:nvSpPr>
          <p:cNvPr id="614" name="Google Shape;614;p85"/>
          <p:cNvSpPr txBox="1"/>
          <p:nvPr/>
        </p:nvSpPr>
        <p:spPr>
          <a:xfrm>
            <a:off x="1544956" y="1205486"/>
            <a:ext cx="3479006" cy="379431"/>
          </a:xfrm>
          <a:prstGeom prst="rect">
            <a:avLst/>
          </a:prstGeom>
          <a:noFill/>
          <a:ln>
            <a:noFill/>
          </a:ln>
        </p:spPr>
        <p:txBody>
          <a:bodyPr anchorCtr="0" anchor="t" bIns="0" lIns="0" spcFirstLastPara="1" rIns="0" wrap="square" tIns="10000">
            <a:spAutoFit/>
          </a:bodyPr>
          <a:lstStyle/>
          <a:p>
            <a:pPr indent="-256699" lvl="0" marL="266224"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Document summarization</a:t>
            </a:r>
            <a:endParaRPr sz="2400">
              <a:solidFill>
                <a:schemeClr val="dk1"/>
              </a:solidFill>
              <a:latin typeface="Calibri"/>
              <a:ea typeface="Calibri"/>
              <a:cs typeface="Calibri"/>
              <a:sym typeface="Calibri"/>
            </a:endParaRPr>
          </a:p>
        </p:txBody>
      </p:sp>
      <p:pic>
        <p:nvPicPr>
          <p:cNvPr id="615" name="Google Shape;615;p85"/>
          <p:cNvPicPr preferRelativeResize="0"/>
          <p:nvPr/>
        </p:nvPicPr>
        <p:blipFill rotWithShape="1">
          <a:blip r:embed="rId3">
            <a:alphaModFix/>
          </a:blip>
          <a:srcRect b="0" l="0" r="0" t="0"/>
          <a:stretch/>
        </p:blipFill>
        <p:spPr>
          <a:xfrm>
            <a:off x="2079185" y="1821942"/>
            <a:ext cx="4842823" cy="2772917"/>
          </a:xfrm>
          <a:prstGeom prst="rect">
            <a:avLst/>
          </a:prstGeom>
          <a:noFill/>
          <a:ln>
            <a:noFill/>
          </a:ln>
        </p:spPr>
      </p:pic>
      <p:sp>
        <p:nvSpPr>
          <p:cNvPr id="616" name="Google Shape;616;p85"/>
          <p:cNvSpPr txBox="1"/>
          <p:nvPr>
            <p:ph idx="4294967295" type="dt"/>
          </p:nvPr>
        </p:nvSpPr>
        <p:spPr>
          <a:xfrm>
            <a:off x="535940" y="6463729"/>
            <a:ext cx="551815" cy="177800"/>
          </a:xfrm>
          <a:prstGeom prst="rect">
            <a:avLst/>
          </a:prstGeom>
          <a:noFill/>
          <a:ln>
            <a:noFill/>
          </a:ln>
        </p:spPr>
        <p:txBody>
          <a:bodyPr anchorCtr="0" anchor="t" bIns="0" lIns="0" spcFirstLastPara="1" rIns="0" wrap="square" tIns="0">
            <a:spAutoFit/>
          </a:bodyPr>
          <a:lstStyle/>
          <a:p>
            <a:pPr indent="0" lvl="0" marL="9525" marR="0" rtl="0" algn="l">
              <a:lnSpc>
                <a:spcPct val="77500"/>
              </a:lnSpc>
              <a:spcBef>
                <a:spcPts val="0"/>
              </a:spcBef>
              <a:spcAft>
                <a:spcPts val="0"/>
              </a:spcAft>
              <a:buNone/>
            </a:pPr>
            <a:r>
              <a:rPr b="0" i="0" lang="en-IN" sz="1200">
                <a:solidFill>
                  <a:srgbClr val="8A8A8A"/>
                </a:solidFill>
                <a:latin typeface="Calibri"/>
                <a:ea typeface="Calibri"/>
                <a:cs typeface="Calibri"/>
                <a:sym typeface="Calibri"/>
              </a:rPr>
              <a:t>CS@UVa</a:t>
            </a:r>
            <a:endParaRPr b="0" i="0" sz="1200">
              <a:solidFill>
                <a:srgbClr val="8A8A8A"/>
              </a:solidFill>
              <a:latin typeface="Calibri"/>
              <a:ea typeface="Calibri"/>
              <a:cs typeface="Calibri"/>
              <a:sym typeface="Calibri"/>
            </a:endParaRPr>
          </a:p>
        </p:txBody>
      </p:sp>
      <p:sp>
        <p:nvSpPr>
          <p:cNvPr id="617" name="Google Shape;617;p85"/>
          <p:cNvSpPr txBox="1"/>
          <p:nvPr>
            <p:ph idx="4294967295" type="ftr"/>
          </p:nvPr>
        </p:nvSpPr>
        <p:spPr>
          <a:xfrm>
            <a:off x="3928973" y="6463729"/>
            <a:ext cx="1285875" cy="177800"/>
          </a:xfrm>
          <a:prstGeom prst="rect">
            <a:avLst/>
          </a:prstGeom>
          <a:noFill/>
          <a:ln>
            <a:noFill/>
          </a:ln>
        </p:spPr>
        <p:txBody>
          <a:bodyPr anchorCtr="0" anchor="t" bIns="0" lIns="0" spcFirstLastPara="1" rIns="0" wrap="square" tIns="0">
            <a:spAutoFit/>
          </a:bodyPr>
          <a:lstStyle/>
          <a:p>
            <a:pPr indent="0" lvl="0" marL="9525" marR="0" rtl="0" algn="l">
              <a:lnSpc>
                <a:spcPct val="77500"/>
              </a:lnSpc>
              <a:spcBef>
                <a:spcPts val="0"/>
              </a:spcBef>
              <a:spcAft>
                <a:spcPts val="0"/>
              </a:spcAft>
              <a:buNone/>
            </a:pPr>
            <a:r>
              <a:rPr b="0" i="0" lang="en-IN" sz="1200">
                <a:solidFill>
                  <a:srgbClr val="8A8A8A"/>
                </a:solidFill>
                <a:latin typeface="Calibri"/>
                <a:ea typeface="Calibri"/>
                <a:cs typeface="Calibri"/>
                <a:sym typeface="Calibri"/>
              </a:rPr>
              <a:t>CS6501: Text Mining</a:t>
            </a:r>
            <a:endParaRPr b="0" i="0" sz="1200">
              <a:solidFill>
                <a:srgbClr val="8A8A8A"/>
              </a:solidFill>
              <a:latin typeface="Calibri"/>
              <a:ea typeface="Calibri"/>
              <a:cs typeface="Calibri"/>
              <a:sym typeface="Calibri"/>
            </a:endParaRPr>
          </a:p>
        </p:txBody>
      </p:sp>
      <p:sp>
        <p:nvSpPr>
          <p:cNvPr id="618" name="Google Shape;618;p85"/>
          <p:cNvSpPr txBox="1"/>
          <p:nvPr>
            <p:ph idx="12" type="sldNum"/>
          </p:nvPr>
        </p:nvSpPr>
        <p:spPr>
          <a:xfrm>
            <a:off x="8400288" y="6463729"/>
            <a:ext cx="244475" cy="177800"/>
          </a:xfrm>
          <a:prstGeom prst="rect">
            <a:avLst/>
          </a:prstGeom>
          <a:noFill/>
          <a:ln>
            <a:noFill/>
          </a:ln>
        </p:spPr>
        <p:txBody>
          <a:bodyPr anchorCtr="0" anchor="t" bIns="0" lIns="0" spcFirstLastPara="1" rIns="0" wrap="square" tIns="0">
            <a:spAutoFit/>
          </a:bodyPr>
          <a:lstStyle/>
          <a:p>
            <a:pPr indent="0" lvl="0" marL="38100" marR="0" rtl="0" algn="l">
              <a:lnSpc>
                <a:spcPct val="103333"/>
              </a:lnSpc>
              <a:spcBef>
                <a:spcPts val="0"/>
              </a:spcBef>
              <a:spcAft>
                <a:spcPts val="0"/>
              </a:spcAft>
              <a:buNone/>
            </a:pPr>
            <a:fld id="{00000000-1234-1234-1234-123412341234}" type="slidenum">
              <a:rPr b="0" i="0" lang="en-IN" sz="1200">
                <a:solidFill>
                  <a:srgbClr val="8A8A8A"/>
                </a:solidFill>
                <a:latin typeface="Calibri"/>
                <a:ea typeface="Calibri"/>
                <a:cs typeface="Calibri"/>
                <a:sym typeface="Calibri"/>
              </a:rPr>
              <a:t>‹#›</a:t>
            </a:fld>
            <a:endParaRPr b="0" i="0" sz="1200">
              <a:solidFill>
                <a:srgbClr val="8A8A8A"/>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6"/>
          <p:cNvSpPr txBox="1"/>
          <p:nvPr>
            <p:ph type="title"/>
          </p:nvPr>
        </p:nvSpPr>
        <p:spPr>
          <a:xfrm>
            <a:off x="1479724" y="176158"/>
            <a:ext cx="6184553" cy="623199"/>
          </a:xfrm>
          <a:prstGeom prst="rect">
            <a:avLst/>
          </a:prstGeom>
          <a:noFill/>
          <a:ln>
            <a:noFill/>
          </a:ln>
        </p:spPr>
        <p:txBody>
          <a:bodyPr anchorCtr="0" anchor="ctr" bIns="0" lIns="0" spcFirstLastPara="1" rIns="0" wrap="square" tIns="114250">
            <a:spAutoFit/>
          </a:bodyPr>
          <a:lstStyle/>
          <a:p>
            <a:pPr indent="0" lvl="0" marL="1088231" rtl="0" algn="l">
              <a:spcBef>
                <a:spcPts val="0"/>
              </a:spcBef>
              <a:spcAft>
                <a:spcPts val="0"/>
              </a:spcAft>
              <a:buClr>
                <a:srgbClr val="FF0000"/>
              </a:buClr>
              <a:buSzPts val="3300"/>
              <a:buFont typeface="Calibri"/>
              <a:buNone/>
            </a:pPr>
            <a:r>
              <a:rPr lang="en-IN" sz="3300"/>
              <a:t>Text mining around us</a:t>
            </a:r>
            <a:endParaRPr sz="3300"/>
          </a:p>
        </p:txBody>
      </p:sp>
      <p:sp>
        <p:nvSpPr>
          <p:cNvPr id="624" name="Google Shape;624;p86"/>
          <p:cNvSpPr txBox="1"/>
          <p:nvPr/>
        </p:nvSpPr>
        <p:spPr>
          <a:xfrm>
            <a:off x="1544956" y="1205486"/>
            <a:ext cx="3479006" cy="379431"/>
          </a:xfrm>
          <a:prstGeom prst="rect">
            <a:avLst/>
          </a:prstGeom>
          <a:noFill/>
          <a:ln>
            <a:noFill/>
          </a:ln>
        </p:spPr>
        <p:txBody>
          <a:bodyPr anchorCtr="0" anchor="t" bIns="0" lIns="0" spcFirstLastPara="1" rIns="0" wrap="square" tIns="10000">
            <a:spAutoFit/>
          </a:bodyPr>
          <a:lstStyle/>
          <a:p>
            <a:pPr indent="-256699" lvl="0" marL="266224"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Document summarization</a:t>
            </a:r>
            <a:endParaRPr sz="2400">
              <a:solidFill>
                <a:schemeClr val="dk1"/>
              </a:solidFill>
              <a:latin typeface="Calibri"/>
              <a:ea typeface="Calibri"/>
              <a:cs typeface="Calibri"/>
              <a:sym typeface="Calibri"/>
            </a:endParaRPr>
          </a:p>
        </p:txBody>
      </p:sp>
      <p:grpSp>
        <p:nvGrpSpPr>
          <p:cNvPr id="625" name="Google Shape;625;p86"/>
          <p:cNvGrpSpPr/>
          <p:nvPr/>
        </p:nvGrpSpPr>
        <p:grpSpPr>
          <a:xfrm>
            <a:off x="1485901" y="1767526"/>
            <a:ext cx="6311645" cy="2898199"/>
            <a:chOff x="457200" y="2356702"/>
            <a:chExt cx="8415527" cy="3864265"/>
          </a:xfrm>
        </p:grpSpPr>
        <p:pic>
          <p:nvPicPr>
            <p:cNvPr id="626" name="Google Shape;626;p86"/>
            <p:cNvPicPr preferRelativeResize="0"/>
            <p:nvPr/>
          </p:nvPicPr>
          <p:blipFill rotWithShape="1">
            <a:blip r:embed="rId3">
              <a:alphaModFix/>
            </a:blip>
            <a:srcRect b="0" l="0" r="0" t="0"/>
            <a:stretch/>
          </p:blipFill>
          <p:spPr>
            <a:xfrm>
              <a:off x="457200" y="2356702"/>
              <a:ext cx="8415527" cy="3864265"/>
            </a:xfrm>
            <a:prstGeom prst="rect">
              <a:avLst/>
            </a:prstGeom>
            <a:noFill/>
            <a:ln>
              <a:noFill/>
            </a:ln>
          </p:spPr>
        </p:pic>
        <p:sp>
          <p:nvSpPr>
            <p:cNvPr id="627" name="Google Shape;627;p86"/>
            <p:cNvSpPr/>
            <p:nvPr/>
          </p:nvSpPr>
          <p:spPr>
            <a:xfrm>
              <a:off x="1187958" y="3723894"/>
              <a:ext cx="7586980" cy="664845"/>
            </a:xfrm>
            <a:custGeom>
              <a:rect b="b" l="l" r="r" t="t"/>
              <a:pathLst>
                <a:path extrusionOk="0" h="664845" w="7586980">
                  <a:moveTo>
                    <a:pt x="4354068" y="0"/>
                  </a:moveTo>
                  <a:lnTo>
                    <a:pt x="7586472" y="0"/>
                  </a:lnTo>
                  <a:lnTo>
                    <a:pt x="7586472" y="664463"/>
                  </a:lnTo>
                  <a:lnTo>
                    <a:pt x="4354068" y="664463"/>
                  </a:lnTo>
                  <a:lnTo>
                    <a:pt x="4354068" y="0"/>
                  </a:lnTo>
                  <a:close/>
                </a:path>
                <a:path extrusionOk="0" h="664845" w="7586980">
                  <a:moveTo>
                    <a:pt x="0" y="42671"/>
                  </a:moveTo>
                  <a:lnTo>
                    <a:pt x="3886200" y="42671"/>
                  </a:lnTo>
                  <a:lnTo>
                    <a:pt x="3886200" y="475488"/>
                  </a:lnTo>
                  <a:lnTo>
                    <a:pt x="0" y="475488"/>
                  </a:lnTo>
                  <a:lnTo>
                    <a:pt x="0" y="42671"/>
                  </a:lnTo>
                  <a:close/>
                </a:path>
              </a:pathLst>
            </a:custGeom>
            <a:noFill/>
            <a:ln cap="flat" cmpd="sng" w="259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sp>
        <p:nvSpPr>
          <p:cNvPr id="628" name="Google Shape;628;p86"/>
          <p:cNvSpPr txBox="1"/>
          <p:nvPr>
            <p:ph idx="4294967295" type="dt"/>
          </p:nvPr>
        </p:nvSpPr>
        <p:spPr>
          <a:xfrm>
            <a:off x="535940" y="6463729"/>
            <a:ext cx="551815" cy="177800"/>
          </a:xfrm>
          <a:prstGeom prst="rect">
            <a:avLst/>
          </a:prstGeom>
          <a:noFill/>
          <a:ln>
            <a:noFill/>
          </a:ln>
        </p:spPr>
        <p:txBody>
          <a:bodyPr anchorCtr="0" anchor="t" bIns="0" lIns="0" spcFirstLastPara="1" rIns="0" wrap="square" tIns="0">
            <a:spAutoFit/>
          </a:bodyPr>
          <a:lstStyle/>
          <a:p>
            <a:pPr indent="0" lvl="0" marL="9525" marR="0" rtl="0" algn="l">
              <a:lnSpc>
                <a:spcPct val="77500"/>
              </a:lnSpc>
              <a:spcBef>
                <a:spcPts val="0"/>
              </a:spcBef>
              <a:spcAft>
                <a:spcPts val="0"/>
              </a:spcAft>
              <a:buNone/>
            </a:pPr>
            <a:r>
              <a:rPr b="0" i="0" lang="en-IN" sz="1200">
                <a:solidFill>
                  <a:srgbClr val="8A8A8A"/>
                </a:solidFill>
                <a:latin typeface="Calibri"/>
                <a:ea typeface="Calibri"/>
                <a:cs typeface="Calibri"/>
                <a:sym typeface="Calibri"/>
              </a:rPr>
              <a:t>CS@UVa</a:t>
            </a:r>
            <a:endParaRPr b="0" i="0" sz="1200">
              <a:solidFill>
                <a:srgbClr val="8A8A8A"/>
              </a:solidFill>
              <a:latin typeface="Calibri"/>
              <a:ea typeface="Calibri"/>
              <a:cs typeface="Calibri"/>
              <a:sym typeface="Calibri"/>
            </a:endParaRPr>
          </a:p>
        </p:txBody>
      </p:sp>
      <p:sp>
        <p:nvSpPr>
          <p:cNvPr id="629" name="Google Shape;629;p86"/>
          <p:cNvSpPr txBox="1"/>
          <p:nvPr>
            <p:ph idx="4294967295" type="ftr"/>
          </p:nvPr>
        </p:nvSpPr>
        <p:spPr>
          <a:xfrm>
            <a:off x="3928973" y="6463729"/>
            <a:ext cx="1285875" cy="177800"/>
          </a:xfrm>
          <a:prstGeom prst="rect">
            <a:avLst/>
          </a:prstGeom>
          <a:noFill/>
          <a:ln>
            <a:noFill/>
          </a:ln>
        </p:spPr>
        <p:txBody>
          <a:bodyPr anchorCtr="0" anchor="t" bIns="0" lIns="0" spcFirstLastPara="1" rIns="0" wrap="square" tIns="0">
            <a:spAutoFit/>
          </a:bodyPr>
          <a:lstStyle/>
          <a:p>
            <a:pPr indent="0" lvl="0" marL="9525" marR="0" rtl="0" algn="l">
              <a:lnSpc>
                <a:spcPct val="77500"/>
              </a:lnSpc>
              <a:spcBef>
                <a:spcPts val="0"/>
              </a:spcBef>
              <a:spcAft>
                <a:spcPts val="0"/>
              </a:spcAft>
              <a:buNone/>
            </a:pPr>
            <a:r>
              <a:rPr b="0" i="0" lang="en-IN" sz="1200">
                <a:solidFill>
                  <a:srgbClr val="8A8A8A"/>
                </a:solidFill>
                <a:latin typeface="Calibri"/>
                <a:ea typeface="Calibri"/>
                <a:cs typeface="Calibri"/>
                <a:sym typeface="Calibri"/>
              </a:rPr>
              <a:t>CS6501: Text Mining</a:t>
            </a:r>
            <a:endParaRPr b="0" i="0" sz="1200">
              <a:solidFill>
                <a:srgbClr val="8A8A8A"/>
              </a:solidFill>
              <a:latin typeface="Calibri"/>
              <a:ea typeface="Calibri"/>
              <a:cs typeface="Calibri"/>
              <a:sym typeface="Calibri"/>
            </a:endParaRPr>
          </a:p>
        </p:txBody>
      </p:sp>
      <p:sp>
        <p:nvSpPr>
          <p:cNvPr id="630" name="Google Shape;630;p86"/>
          <p:cNvSpPr txBox="1"/>
          <p:nvPr>
            <p:ph idx="12" type="sldNum"/>
          </p:nvPr>
        </p:nvSpPr>
        <p:spPr>
          <a:xfrm>
            <a:off x="8400288" y="6463729"/>
            <a:ext cx="244475" cy="177800"/>
          </a:xfrm>
          <a:prstGeom prst="rect">
            <a:avLst/>
          </a:prstGeom>
          <a:noFill/>
          <a:ln>
            <a:noFill/>
          </a:ln>
        </p:spPr>
        <p:txBody>
          <a:bodyPr anchorCtr="0" anchor="t" bIns="0" lIns="0" spcFirstLastPara="1" rIns="0" wrap="square" tIns="0">
            <a:spAutoFit/>
          </a:bodyPr>
          <a:lstStyle/>
          <a:p>
            <a:pPr indent="0" lvl="0" marL="38100" marR="0" rtl="0" algn="l">
              <a:lnSpc>
                <a:spcPct val="103333"/>
              </a:lnSpc>
              <a:spcBef>
                <a:spcPts val="0"/>
              </a:spcBef>
              <a:spcAft>
                <a:spcPts val="0"/>
              </a:spcAft>
              <a:buNone/>
            </a:pPr>
            <a:fld id="{00000000-1234-1234-1234-123412341234}" type="slidenum">
              <a:rPr b="0" i="0" lang="en-IN" sz="1200">
                <a:solidFill>
                  <a:srgbClr val="8A8A8A"/>
                </a:solidFill>
                <a:latin typeface="Calibri"/>
                <a:ea typeface="Calibri"/>
                <a:cs typeface="Calibri"/>
                <a:sym typeface="Calibri"/>
              </a:rPr>
              <a:t>‹#›</a:t>
            </a:fld>
            <a:endParaRPr b="0" i="0" sz="1200">
              <a:solidFill>
                <a:srgbClr val="8A8A8A"/>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7"/>
          <p:cNvSpPr txBox="1"/>
          <p:nvPr>
            <p:ph type="title"/>
          </p:nvPr>
        </p:nvSpPr>
        <p:spPr>
          <a:xfrm>
            <a:off x="1479724" y="176158"/>
            <a:ext cx="6184553" cy="623199"/>
          </a:xfrm>
          <a:prstGeom prst="rect">
            <a:avLst/>
          </a:prstGeom>
          <a:noFill/>
          <a:ln>
            <a:noFill/>
          </a:ln>
        </p:spPr>
        <p:txBody>
          <a:bodyPr anchorCtr="0" anchor="ctr" bIns="0" lIns="0" spcFirstLastPara="1" rIns="0" wrap="square" tIns="114250">
            <a:spAutoFit/>
          </a:bodyPr>
          <a:lstStyle/>
          <a:p>
            <a:pPr indent="0" lvl="0" marL="1088231" rtl="0" algn="l">
              <a:spcBef>
                <a:spcPts val="0"/>
              </a:spcBef>
              <a:spcAft>
                <a:spcPts val="0"/>
              </a:spcAft>
              <a:buClr>
                <a:srgbClr val="FF0000"/>
              </a:buClr>
              <a:buSzPts val="3300"/>
              <a:buFont typeface="Calibri"/>
              <a:buNone/>
            </a:pPr>
            <a:r>
              <a:rPr lang="en-IN" sz="3300"/>
              <a:t>Text mining around us</a:t>
            </a:r>
            <a:endParaRPr sz="3300"/>
          </a:p>
        </p:txBody>
      </p:sp>
      <p:sp>
        <p:nvSpPr>
          <p:cNvPr id="636" name="Google Shape;636;p87"/>
          <p:cNvSpPr txBox="1"/>
          <p:nvPr/>
        </p:nvSpPr>
        <p:spPr>
          <a:xfrm>
            <a:off x="1544955" y="1205486"/>
            <a:ext cx="3264694" cy="379431"/>
          </a:xfrm>
          <a:prstGeom prst="rect">
            <a:avLst/>
          </a:prstGeom>
          <a:noFill/>
          <a:ln>
            <a:noFill/>
          </a:ln>
        </p:spPr>
        <p:txBody>
          <a:bodyPr anchorCtr="0" anchor="t" bIns="0" lIns="0" spcFirstLastPara="1" rIns="0" wrap="square" tIns="10000">
            <a:spAutoFit/>
          </a:bodyPr>
          <a:lstStyle/>
          <a:p>
            <a:pPr indent="-256699" lvl="0" marL="266224"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Movie recommendation</a:t>
            </a:r>
            <a:endParaRPr sz="2400">
              <a:solidFill>
                <a:schemeClr val="dk1"/>
              </a:solidFill>
              <a:latin typeface="Calibri"/>
              <a:ea typeface="Calibri"/>
              <a:cs typeface="Calibri"/>
              <a:sym typeface="Calibri"/>
            </a:endParaRPr>
          </a:p>
        </p:txBody>
      </p:sp>
      <p:pic>
        <p:nvPicPr>
          <p:cNvPr id="637" name="Google Shape;637;p87"/>
          <p:cNvPicPr preferRelativeResize="0"/>
          <p:nvPr/>
        </p:nvPicPr>
        <p:blipFill rotWithShape="1">
          <a:blip r:embed="rId3">
            <a:alphaModFix/>
          </a:blip>
          <a:srcRect b="0" l="0" r="0" t="0"/>
          <a:stretch/>
        </p:blipFill>
        <p:spPr>
          <a:xfrm>
            <a:off x="2032255" y="1704213"/>
            <a:ext cx="5186933" cy="2984115"/>
          </a:xfrm>
          <a:prstGeom prst="rect">
            <a:avLst/>
          </a:prstGeom>
          <a:noFill/>
          <a:ln>
            <a:noFill/>
          </a:ln>
        </p:spPr>
      </p:pic>
      <p:sp>
        <p:nvSpPr>
          <p:cNvPr id="638" name="Google Shape;638;p87"/>
          <p:cNvSpPr txBox="1"/>
          <p:nvPr>
            <p:ph idx="4294967295" type="dt"/>
          </p:nvPr>
        </p:nvSpPr>
        <p:spPr>
          <a:xfrm>
            <a:off x="535940" y="6463729"/>
            <a:ext cx="551815" cy="177800"/>
          </a:xfrm>
          <a:prstGeom prst="rect">
            <a:avLst/>
          </a:prstGeom>
          <a:noFill/>
          <a:ln>
            <a:noFill/>
          </a:ln>
        </p:spPr>
        <p:txBody>
          <a:bodyPr anchorCtr="0" anchor="t" bIns="0" lIns="0" spcFirstLastPara="1" rIns="0" wrap="square" tIns="0">
            <a:spAutoFit/>
          </a:bodyPr>
          <a:lstStyle/>
          <a:p>
            <a:pPr indent="0" lvl="0" marL="9525" marR="0" rtl="0" algn="l">
              <a:lnSpc>
                <a:spcPct val="77500"/>
              </a:lnSpc>
              <a:spcBef>
                <a:spcPts val="0"/>
              </a:spcBef>
              <a:spcAft>
                <a:spcPts val="0"/>
              </a:spcAft>
              <a:buNone/>
            </a:pPr>
            <a:r>
              <a:rPr b="0" i="0" lang="en-IN" sz="1200">
                <a:solidFill>
                  <a:srgbClr val="8A8A8A"/>
                </a:solidFill>
                <a:latin typeface="Calibri"/>
                <a:ea typeface="Calibri"/>
                <a:cs typeface="Calibri"/>
                <a:sym typeface="Calibri"/>
              </a:rPr>
              <a:t>CS@UVa</a:t>
            </a:r>
            <a:endParaRPr b="0" i="0" sz="1200">
              <a:solidFill>
                <a:srgbClr val="8A8A8A"/>
              </a:solidFill>
              <a:latin typeface="Calibri"/>
              <a:ea typeface="Calibri"/>
              <a:cs typeface="Calibri"/>
              <a:sym typeface="Calibri"/>
            </a:endParaRPr>
          </a:p>
        </p:txBody>
      </p:sp>
      <p:sp>
        <p:nvSpPr>
          <p:cNvPr id="639" name="Google Shape;639;p87"/>
          <p:cNvSpPr txBox="1"/>
          <p:nvPr>
            <p:ph idx="4294967295" type="ftr"/>
          </p:nvPr>
        </p:nvSpPr>
        <p:spPr>
          <a:xfrm>
            <a:off x="3928973" y="6463729"/>
            <a:ext cx="1285875" cy="177800"/>
          </a:xfrm>
          <a:prstGeom prst="rect">
            <a:avLst/>
          </a:prstGeom>
          <a:noFill/>
          <a:ln>
            <a:noFill/>
          </a:ln>
        </p:spPr>
        <p:txBody>
          <a:bodyPr anchorCtr="0" anchor="t" bIns="0" lIns="0" spcFirstLastPara="1" rIns="0" wrap="square" tIns="0">
            <a:spAutoFit/>
          </a:bodyPr>
          <a:lstStyle/>
          <a:p>
            <a:pPr indent="0" lvl="0" marL="9525" marR="0" rtl="0" algn="l">
              <a:lnSpc>
                <a:spcPct val="77500"/>
              </a:lnSpc>
              <a:spcBef>
                <a:spcPts val="0"/>
              </a:spcBef>
              <a:spcAft>
                <a:spcPts val="0"/>
              </a:spcAft>
              <a:buNone/>
            </a:pPr>
            <a:r>
              <a:rPr b="0" i="0" lang="en-IN" sz="1200">
                <a:solidFill>
                  <a:srgbClr val="8A8A8A"/>
                </a:solidFill>
                <a:latin typeface="Calibri"/>
                <a:ea typeface="Calibri"/>
                <a:cs typeface="Calibri"/>
                <a:sym typeface="Calibri"/>
              </a:rPr>
              <a:t>CS6501: Text Mining</a:t>
            </a:r>
            <a:endParaRPr b="0" i="0" sz="1200">
              <a:solidFill>
                <a:srgbClr val="8A8A8A"/>
              </a:solidFill>
              <a:latin typeface="Calibri"/>
              <a:ea typeface="Calibri"/>
              <a:cs typeface="Calibri"/>
              <a:sym typeface="Calibri"/>
            </a:endParaRPr>
          </a:p>
        </p:txBody>
      </p:sp>
      <p:sp>
        <p:nvSpPr>
          <p:cNvPr id="640" name="Google Shape;640;p87"/>
          <p:cNvSpPr txBox="1"/>
          <p:nvPr>
            <p:ph idx="12" type="sldNum"/>
          </p:nvPr>
        </p:nvSpPr>
        <p:spPr>
          <a:xfrm>
            <a:off x="8400288" y="6463729"/>
            <a:ext cx="244475" cy="177800"/>
          </a:xfrm>
          <a:prstGeom prst="rect">
            <a:avLst/>
          </a:prstGeom>
          <a:noFill/>
          <a:ln>
            <a:noFill/>
          </a:ln>
        </p:spPr>
        <p:txBody>
          <a:bodyPr anchorCtr="0" anchor="t" bIns="0" lIns="0" spcFirstLastPara="1" rIns="0" wrap="square" tIns="0">
            <a:spAutoFit/>
          </a:bodyPr>
          <a:lstStyle/>
          <a:p>
            <a:pPr indent="0" lvl="0" marL="38100" marR="0" rtl="0" algn="l">
              <a:lnSpc>
                <a:spcPct val="103333"/>
              </a:lnSpc>
              <a:spcBef>
                <a:spcPts val="0"/>
              </a:spcBef>
              <a:spcAft>
                <a:spcPts val="0"/>
              </a:spcAft>
              <a:buNone/>
            </a:pPr>
            <a:fld id="{00000000-1234-1234-1234-123412341234}" type="slidenum">
              <a:rPr b="0" i="0" lang="en-IN" sz="1200">
                <a:solidFill>
                  <a:srgbClr val="8A8A8A"/>
                </a:solidFill>
                <a:latin typeface="Calibri"/>
                <a:ea typeface="Calibri"/>
                <a:cs typeface="Calibri"/>
                <a:sym typeface="Calibri"/>
              </a:rPr>
              <a:t>‹#›</a:t>
            </a:fld>
            <a:endParaRPr b="0" i="0" sz="1200">
              <a:solidFill>
                <a:srgbClr val="8A8A8A"/>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8"/>
          <p:cNvSpPr txBox="1"/>
          <p:nvPr>
            <p:ph type="title"/>
          </p:nvPr>
        </p:nvSpPr>
        <p:spPr>
          <a:xfrm>
            <a:off x="1479724" y="176158"/>
            <a:ext cx="6184553" cy="623199"/>
          </a:xfrm>
          <a:prstGeom prst="rect">
            <a:avLst/>
          </a:prstGeom>
          <a:noFill/>
          <a:ln>
            <a:noFill/>
          </a:ln>
        </p:spPr>
        <p:txBody>
          <a:bodyPr anchorCtr="0" anchor="ctr" bIns="0" lIns="0" spcFirstLastPara="1" rIns="0" wrap="square" tIns="114250">
            <a:spAutoFit/>
          </a:bodyPr>
          <a:lstStyle/>
          <a:p>
            <a:pPr indent="0" lvl="0" marL="1088231" rtl="0" algn="l">
              <a:spcBef>
                <a:spcPts val="0"/>
              </a:spcBef>
              <a:spcAft>
                <a:spcPts val="0"/>
              </a:spcAft>
              <a:buClr>
                <a:srgbClr val="FF0000"/>
              </a:buClr>
              <a:buSzPts val="3300"/>
              <a:buFont typeface="Calibri"/>
              <a:buNone/>
            </a:pPr>
            <a:r>
              <a:rPr lang="en-IN" sz="3300"/>
              <a:t>Text mining around us</a:t>
            </a:r>
            <a:endParaRPr sz="3300"/>
          </a:p>
        </p:txBody>
      </p:sp>
      <p:sp>
        <p:nvSpPr>
          <p:cNvPr id="646" name="Google Shape;646;p88"/>
          <p:cNvSpPr txBox="1"/>
          <p:nvPr/>
        </p:nvSpPr>
        <p:spPr>
          <a:xfrm>
            <a:off x="1544955" y="1205486"/>
            <a:ext cx="4583430" cy="379431"/>
          </a:xfrm>
          <a:prstGeom prst="rect">
            <a:avLst/>
          </a:prstGeom>
          <a:noFill/>
          <a:ln>
            <a:noFill/>
          </a:ln>
        </p:spPr>
        <p:txBody>
          <a:bodyPr anchorCtr="0" anchor="t" bIns="0" lIns="0" spcFirstLastPara="1" rIns="0" wrap="square" tIns="10000">
            <a:spAutoFit/>
          </a:bodyPr>
          <a:lstStyle/>
          <a:p>
            <a:pPr indent="-256699" lvl="0" marL="266224"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Restaurant/hotel recommendation</a:t>
            </a:r>
            <a:endParaRPr sz="2400">
              <a:solidFill>
                <a:schemeClr val="dk1"/>
              </a:solidFill>
              <a:latin typeface="Calibri"/>
              <a:ea typeface="Calibri"/>
              <a:cs typeface="Calibri"/>
              <a:sym typeface="Calibri"/>
            </a:endParaRPr>
          </a:p>
        </p:txBody>
      </p:sp>
      <p:pic>
        <p:nvPicPr>
          <p:cNvPr id="647" name="Google Shape;647;p88"/>
          <p:cNvPicPr preferRelativeResize="0"/>
          <p:nvPr/>
        </p:nvPicPr>
        <p:blipFill rotWithShape="1">
          <a:blip r:embed="rId3">
            <a:alphaModFix/>
          </a:blip>
          <a:srcRect b="0" l="0" r="0" t="0"/>
          <a:stretch/>
        </p:blipFill>
        <p:spPr>
          <a:xfrm>
            <a:off x="1495044" y="1880235"/>
            <a:ext cx="2906648" cy="2430017"/>
          </a:xfrm>
          <a:prstGeom prst="rect">
            <a:avLst/>
          </a:prstGeom>
          <a:noFill/>
          <a:ln>
            <a:noFill/>
          </a:ln>
        </p:spPr>
      </p:pic>
      <p:pic>
        <p:nvPicPr>
          <p:cNvPr id="648" name="Google Shape;648;p88"/>
          <p:cNvPicPr preferRelativeResize="0"/>
          <p:nvPr/>
        </p:nvPicPr>
        <p:blipFill rotWithShape="1">
          <a:blip r:embed="rId4">
            <a:alphaModFix/>
          </a:blip>
          <a:srcRect b="0" l="0" r="0" t="0"/>
          <a:stretch/>
        </p:blipFill>
        <p:spPr>
          <a:xfrm>
            <a:off x="4594860" y="1880236"/>
            <a:ext cx="3158108" cy="2415158"/>
          </a:xfrm>
          <a:prstGeom prst="rect">
            <a:avLst/>
          </a:prstGeom>
          <a:noFill/>
          <a:ln>
            <a:noFill/>
          </a:ln>
        </p:spPr>
      </p:pic>
      <p:sp>
        <p:nvSpPr>
          <p:cNvPr id="649" name="Google Shape;649;p88"/>
          <p:cNvSpPr txBox="1"/>
          <p:nvPr>
            <p:ph idx="4294967295" type="dt"/>
          </p:nvPr>
        </p:nvSpPr>
        <p:spPr>
          <a:xfrm>
            <a:off x="535940" y="6463729"/>
            <a:ext cx="551815" cy="177800"/>
          </a:xfrm>
          <a:prstGeom prst="rect">
            <a:avLst/>
          </a:prstGeom>
          <a:noFill/>
          <a:ln>
            <a:noFill/>
          </a:ln>
        </p:spPr>
        <p:txBody>
          <a:bodyPr anchorCtr="0" anchor="t" bIns="0" lIns="0" spcFirstLastPara="1" rIns="0" wrap="square" tIns="0">
            <a:spAutoFit/>
          </a:bodyPr>
          <a:lstStyle/>
          <a:p>
            <a:pPr indent="0" lvl="0" marL="9525" marR="0" rtl="0" algn="l">
              <a:lnSpc>
                <a:spcPct val="77500"/>
              </a:lnSpc>
              <a:spcBef>
                <a:spcPts val="0"/>
              </a:spcBef>
              <a:spcAft>
                <a:spcPts val="0"/>
              </a:spcAft>
              <a:buNone/>
            </a:pPr>
            <a:r>
              <a:rPr b="0" i="0" lang="en-IN" sz="1200">
                <a:solidFill>
                  <a:srgbClr val="8A8A8A"/>
                </a:solidFill>
                <a:latin typeface="Calibri"/>
                <a:ea typeface="Calibri"/>
                <a:cs typeface="Calibri"/>
                <a:sym typeface="Calibri"/>
              </a:rPr>
              <a:t>CS@UVa</a:t>
            </a:r>
            <a:endParaRPr b="0" i="0" sz="1200">
              <a:solidFill>
                <a:srgbClr val="8A8A8A"/>
              </a:solidFill>
              <a:latin typeface="Calibri"/>
              <a:ea typeface="Calibri"/>
              <a:cs typeface="Calibri"/>
              <a:sym typeface="Calibri"/>
            </a:endParaRPr>
          </a:p>
        </p:txBody>
      </p:sp>
      <p:sp>
        <p:nvSpPr>
          <p:cNvPr id="650" name="Google Shape;650;p88"/>
          <p:cNvSpPr txBox="1"/>
          <p:nvPr>
            <p:ph idx="4294967295" type="ftr"/>
          </p:nvPr>
        </p:nvSpPr>
        <p:spPr>
          <a:xfrm>
            <a:off x="3928973" y="6463729"/>
            <a:ext cx="1285875" cy="177800"/>
          </a:xfrm>
          <a:prstGeom prst="rect">
            <a:avLst/>
          </a:prstGeom>
          <a:noFill/>
          <a:ln>
            <a:noFill/>
          </a:ln>
        </p:spPr>
        <p:txBody>
          <a:bodyPr anchorCtr="0" anchor="t" bIns="0" lIns="0" spcFirstLastPara="1" rIns="0" wrap="square" tIns="0">
            <a:spAutoFit/>
          </a:bodyPr>
          <a:lstStyle/>
          <a:p>
            <a:pPr indent="0" lvl="0" marL="9525" marR="0" rtl="0" algn="l">
              <a:lnSpc>
                <a:spcPct val="77500"/>
              </a:lnSpc>
              <a:spcBef>
                <a:spcPts val="0"/>
              </a:spcBef>
              <a:spcAft>
                <a:spcPts val="0"/>
              </a:spcAft>
              <a:buNone/>
            </a:pPr>
            <a:r>
              <a:rPr b="0" i="0" lang="en-IN" sz="1200">
                <a:solidFill>
                  <a:srgbClr val="8A8A8A"/>
                </a:solidFill>
                <a:latin typeface="Calibri"/>
                <a:ea typeface="Calibri"/>
                <a:cs typeface="Calibri"/>
                <a:sym typeface="Calibri"/>
              </a:rPr>
              <a:t>CS6501: Text Mining</a:t>
            </a:r>
            <a:endParaRPr b="0" i="0" sz="1200">
              <a:solidFill>
                <a:srgbClr val="8A8A8A"/>
              </a:solidFill>
              <a:latin typeface="Calibri"/>
              <a:ea typeface="Calibri"/>
              <a:cs typeface="Calibri"/>
              <a:sym typeface="Calibri"/>
            </a:endParaRPr>
          </a:p>
        </p:txBody>
      </p:sp>
      <p:sp>
        <p:nvSpPr>
          <p:cNvPr id="651" name="Google Shape;651;p88"/>
          <p:cNvSpPr txBox="1"/>
          <p:nvPr>
            <p:ph idx="12" type="sldNum"/>
          </p:nvPr>
        </p:nvSpPr>
        <p:spPr>
          <a:xfrm>
            <a:off x="8400288" y="6463729"/>
            <a:ext cx="244475" cy="177800"/>
          </a:xfrm>
          <a:prstGeom prst="rect">
            <a:avLst/>
          </a:prstGeom>
          <a:noFill/>
          <a:ln>
            <a:noFill/>
          </a:ln>
        </p:spPr>
        <p:txBody>
          <a:bodyPr anchorCtr="0" anchor="t" bIns="0" lIns="0" spcFirstLastPara="1" rIns="0" wrap="square" tIns="0">
            <a:spAutoFit/>
          </a:bodyPr>
          <a:lstStyle/>
          <a:p>
            <a:pPr indent="0" lvl="0" marL="38100" marR="0" rtl="0" algn="l">
              <a:lnSpc>
                <a:spcPct val="103333"/>
              </a:lnSpc>
              <a:spcBef>
                <a:spcPts val="0"/>
              </a:spcBef>
              <a:spcAft>
                <a:spcPts val="0"/>
              </a:spcAft>
              <a:buNone/>
            </a:pPr>
            <a:fld id="{00000000-1234-1234-1234-123412341234}" type="slidenum">
              <a:rPr b="0" i="0" lang="en-IN" sz="1200">
                <a:solidFill>
                  <a:srgbClr val="8A8A8A"/>
                </a:solidFill>
                <a:latin typeface="Calibri"/>
                <a:ea typeface="Calibri"/>
                <a:cs typeface="Calibri"/>
                <a:sym typeface="Calibri"/>
              </a:rPr>
              <a:t>‹#›</a:t>
            </a:fld>
            <a:endParaRPr b="0" i="0" sz="1200">
              <a:solidFill>
                <a:srgbClr val="8A8A8A"/>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9"/>
          <p:cNvSpPr txBox="1"/>
          <p:nvPr>
            <p:ph type="title"/>
          </p:nvPr>
        </p:nvSpPr>
        <p:spPr>
          <a:xfrm>
            <a:off x="1479724" y="176158"/>
            <a:ext cx="6184553" cy="623199"/>
          </a:xfrm>
          <a:prstGeom prst="rect">
            <a:avLst/>
          </a:prstGeom>
          <a:noFill/>
          <a:ln>
            <a:noFill/>
          </a:ln>
        </p:spPr>
        <p:txBody>
          <a:bodyPr anchorCtr="0" anchor="ctr" bIns="0" lIns="0" spcFirstLastPara="1" rIns="0" wrap="square" tIns="114250">
            <a:spAutoFit/>
          </a:bodyPr>
          <a:lstStyle/>
          <a:p>
            <a:pPr indent="0" lvl="0" marL="1088231" rtl="0" algn="l">
              <a:spcBef>
                <a:spcPts val="0"/>
              </a:spcBef>
              <a:spcAft>
                <a:spcPts val="0"/>
              </a:spcAft>
              <a:buClr>
                <a:srgbClr val="FF0000"/>
              </a:buClr>
              <a:buSzPts val="3300"/>
              <a:buFont typeface="Calibri"/>
              <a:buNone/>
            </a:pPr>
            <a:r>
              <a:rPr lang="en-IN" sz="3300"/>
              <a:t>Text mining around us</a:t>
            </a:r>
            <a:endParaRPr sz="3300"/>
          </a:p>
        </p:txBody>
      </p:sp>
      <p:sp>
        <p:nvSpPr>
          <p:cNvPr id="657" name="Google Shape;657;p89"/>
          <p:cNvSpPr txBox="1"/>
          <p:nvPr/>
        </p:nvSpPr>
        <p:spPr>
          <a:xfrm>
            <a:off x="1544955" y="1205486"/>
            <a:ext cx="3165158" cy="379431"/>
          </a:xfrm>
          <a:prstGeom prst="rect">
            <a:avLst/>
          </a:prstGeom>
          <a:noFill/>
          <a:ln>
            <a:noFill/>
          </a:ln>
        </p:spPr>
        <p:txBody>
          <a:bodyPr anchorCtr="0" anchor="t" bIns="0" lIns="0" spcFirstLastPara="1" rIns="0" wrap="square" tIns="10000">
            <a:spAutoFit/>
          </a:bodyPr>
          <a:lstStyle/>
          <a:p>
            <a:pPr indent="-256699" lvl="0" marL="266224"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News recommendation</a:t>
            </a:r>
            <a:endParaRPr sz="2400">
              <a:solidFill>
                <a:schemeClr val="dk1"/>
              </a:solidFill>
              <a:latin typeface="Calibri"/>
              <a:ea typeface="Calibri"/>
              <a:cs typeface="Calibri"/>
              <a:sym typeface="Calibri"/>
            </a:endParaRPr>
          </a:p>
        </p:txBody>
      </p:sp>
      <p:pic>
        <p:nvPicPr>
          <p:cNvPr id="658" name="Google Shape;658;p89"/>
          <p:cNvPicPr preferRelativeResize="0"/>
          <p:nvPr/>
        </p:nvPicPr>
        <p:blipFill rotWithShape="1">
          <a:blip r:embed="rId3">
            <a:alphaModFix/>
          </a:blip>
          <a:srcRect b="0" l="0" r="0" t="0"/>
          <a:stretch/>
        </p:blipFill>
        <p:spPr>
          <a:xfrm>
            <a:off x="2730627" y="1885951"/>
            <a:ext cx="3805046" cy="2756915"/>
          </a:xfrm>
          <a:prstGeom prst="rect">
            <a:avLst/>
          </a:prstGeom>
          <a:noFill/>
          <a:ln>
            <a:noFill/>
          </a:ln>
        </p:spPr>
      </p:pic>
      <p:sp>
        <p:nvSpPr>
          <p:cNvPr id="659" name="Google Shape;659;p89"/>
          <p:cNvSpPr txBox="1"/>
          <p:nvPr>
            <p:ph idx="4294967295" type="dt"/>
          </p:nvPr>
        </p:nvSpPr>
        <p:spPr>
          <a:xfrm>
            <a:off x="535940" y="6463729"/>
            <a:ext cx="551815" cy="177800"/>
          </a:xfrm>
          <a:prstGeom prst="rect">
            <a:avLst/>
          </a:prstGeom>
          <a:noFill/>
          <a:ln>
            <a:noFill/>
          </a:ln>
        </p:spPr>
        <p:txBody>
          <a:bodyPr anchorCtr="0" anchor="t" bIns="0" lIns="0" spcFirstLastPara="1" rIns="0" wrap="square" tIns="0">
            <a:spAutoFit/>
          </a:bodyPr>
          <a:lstStyle/>
          <a:p>
            <a:pPr indent="0" lvl="0" marL="9525" marR="0" rtl="0" algn="l">
              <a:lnSpc>
                <a:spcPct val="77500"/>
              </a:lnSpc>
              <a:spcBef>
                <a:spcPts val="0"/>
              </a:spcBef>
              <a:spcAft>
                <a:spcPts val="0"/>
              </a:spcAft>
              <a:buNone/>
            </a:pPr>
            <a:r>
              <a:rPr b="0" i="0" lang="en-IN" sz="1200">
                <a:solidFill>
                  <a:srgbClr val="8A8A8A"/>
                </a:solidFill>
                <a:latin typeface="Calibri"/>
                <a:ea typeface="Calibri"/>
                <a:cs typeface="Calibri"/>
                <a:sym typeface="Calibri"/>
              </a:rPr>
              <a:t>CS@UVa</a:t>
            </a:r>
            <a:endParaRPr b="0" i="0" sz="1200">
              <a:solidFill>
                <a:srgbClr val="8A8A8A"/>
              </a:solidFill>
              <a:latin typeface="Calibri"/>
              <a:ea typeface="Calibri"/>
              <a:cs typeface="Calibri"/>
              <a:sym typeface="Calibri"/>
            </a:endParaRPr>
          </a:p>
        </p:txBody>
      </p:sp>
      <p:sp>
        <p:nvSpPr>
          <p:cNvPr id="660" name="Google Shape;660;p89"/>
          <p:cNvSpPr txBox="1"/>
          <p:nvPr>
            <p:ph idx="4294967295" type="ftr"/>
          </p:nvPr>
        </p:nvSpPr>
        <p:spPr>
          <a:xfrm>
            <a:off x="3928973" y="6463729"/>
            <a:ext cx="1285875" cy="177800"/>
          </a:xfrm>
          <a:prstGeom prst="rect">
            <a:avLst/>
          </a:prstGeom>
          <a:noFill/>
          <a:ln>
            <a:noFill/>
          </a:ln>
        </p:spPr>
        <p:txBody>
          <a:bodyPr anchorCtr="0" anchor="t" bIns="0" lIns="0" spcFirstLastPara="1" rIns="0" wrap="square" tIns="0">
            <a:spAutoFit/>
          </a:bodyPr>
          <a:lstStyle/>
          <a:p>
            <a:pPr indent="0" lvl="0" marL="9525" marR="0" rtl="0" algn="l">
              <a:lnSpc>
                <a:spcPct val="77500"/>
              </a:lnSpc>
              <a:spcBef>
                <a:spcPts val="0"/>
              </a:spcBef>
              <a:spcAft>
                <a:spcPts val="0"/>
              </a:spcAft>
              <a:buNone/>
            </a:pPr>
            <a:r>
              <a:rPr b="0" i="0" lang="en-IN" sz="1200">
                <a:solidFill>
                  <a:srgbClr val="8A8A8A"/>
                </a:solidFill>
                <a:latin typeface="Calibri"/>
                <a:ea typeface="Calibri"/>
                <a:cs typeface="Calibri"/>
                <a:sym typeface="Calibri"/>
              </a:rPr>
              <a:t>CS6501: Text Mining</a:t>
            </a:r>
            <a:endParaRPr b="0" i="0" sz="1200">
              <a:solidFill>
                <a:srgbClr val="8A8A8A"/>
              </a:solidFill>
              <a:latin typeface="Calibri"/>
              <a:ea typeface="Calibri"/>
              <a:cs typeface="Calibri"/>
              <a:sym typeface="Calibri"/>
            </a:endParaRPr>
          </a:p>
        </p:txBody>
      </p:sp>
      <p:sp>
        <p:nvSpPr>
          <p:cNvPr id="661" name="Google Shape;661;p89"/>
          <p:cNvSpPr txBox="1"/>
          <p:nvPr>
            <p:ph idx="12" type="sldNum"/>
          </p:nvPr>
        </p:nvSpPr>
        <p:spPr>
          <a:xfrm>
            <a:off x="8400288" y="6463729"/>
            <a:ext cx="244475" cy="177800"/>
          </a:xfrm>
          <a:prstGeom prst="rect">
            <a:avLst/>
          </a:prstGeom>
          <a:noFill/>
          <a:ln>
            <a:noFill/>
          </a:ln>
        </p:spPr>
        <p:txBody>
          <a:bodyPr anchorCtr="0" anchor="t" bIns="0" lIns="0" spcFirstLastPara="1" rIns="0" wrap="square" tIns="0">
            <a:spAutoFit/>
          </a:bodyPr>
          <a:lstStyle/>
          <a:p>
            <a:pPr indent="0" lvl="0" marL="38100" marR="0" rtl="0" algn="l">
              <a:lnSpc>
                <a:spcPct val="103333"/>
              </a:lnSpc>
              <a:spcBef>
                <a:spcPts val="0"/>
              </a:spcBef>
              <a:spcAft>
                <a:spcPts val="0"/>
              </a:spcAft>
              <a:buNone/>
            </a:pPr>
            <a:fld id="{00000000-1234-1234-1234-123412341234}" type="slidenum">
              <a:rPr b="0" i="0" lang="en-IN" sz="1200">
                <a:solidFill>
                  <a:srgbClr val="8A8A8A"/>
                </a:solidFill>
                <a:latin typeface="Calibri"/>
                <a:ea typeface="Calibri"/>
                <a:cs typeface="Calibri"/>
                <a:sym typeface="Calibri"/>
              </a:rPr>
              <a:t>‹#›</a:t>
            </a:fld>
            <a:endParaRPr b="0" i="0" sz="1200">
              <a:solidFill>
                <a:srgbClr val="8A8A8A"/>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29" name="Google Shape;129;p9"/>
          <p:cNvPicPr preferRelativeResize="0"/>
          <p:nvPr/>
        </p:nvPicPr>
        <p:blipFill>
          <a:blip r:embed="rId3">
            <a:alphaModFix/>
          </a:blip>
          <a:stretch>
            <a:fillRect/>
          </a:stretch>
        </p:blipFill>
        <p:spPr>
          <a:xfrm>
            <a:off x="2121350" y="1140200"/>
            <a:ext cx="5526025" cy="3900899"/>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0"/>
          <p:cNvSpPr txBox="1"/>
          <p:nvPr>
            <p:ph type="title"/>
          </p:nvPr>
        </p:nvSpPr>
        <p:spPr>
          <a:xfrm>
            <a:off x="1479724" y="176158"/>
            <a:ext cx="6184553" cy="623199"/>
          </a:xfrm>
          <a:prstGeom prst="rect">
            <a:avLst/>
          </a:prstGeom>
          <a:noFill/>
          <a:ln>
            <a:noFill/>
          </a:ln>
        </p:spPr>
        <p:txBody>
          <a:bodyPr anchorCtr="0" anchor="ctr" bIns="0" lIns="0" spcFirstLastPara="1" rIns="0" wrap="square" tIns="114250">
            <a:spAutoFit/>
          </a:bodyPr>
          <a:lstStyle/>
          <a:p>
            <a:pPr indent="0" lvl="0" marL="1088231" rtl="0" algn="l">
              <a:spcBef>
                <a:spcPts val="0"/>
              </a:spcBef>
              <a:spcAft>
                <a:spcPts val="0"/>
              </a:spcAft>
              <a:buClr>
                <a:srgbClr val="FF0000"/>
              </a:buClr>
              <a:buSzPts val="3300"/>
              <a:buFont typeface="Calibri"/>
              <a:buNone/>
            </a:pPr>
            <a:r>
              <a:rPr lang="en-IN" sz="3300"/>
              <a:t>Text mining around us</a:t>
            </a:r>
            <a:endParaRPr sz="3300"/>
          </a:p>
        </p:txBody>
      </p:sp>
      <p:sp>
        <p:nvSpPr>
          <p:cNvPr id="667" name="Google Shape;667;p90"/>
          <p:cNvSpPr txBox="1"/>
          <p:nvPr/>
        </p:nvSpPr>
        <p:spPr>
          <a:xfrm>
            <a:off x="1544955" y="1205486"/>
            <a:ext cx="4404360" cy="379431"/>
          </a:xfrm>
          <a:prstGeom prst="rect">
            <a:avLst/>
          </a:prstGeom>
          <a:noFill/>
          <a:ln>
            <a:noFill/>
          </a:ln>
        </p:spPr>
        <p:txBody>
          <a:bodyPr anchorCtr="0" anchor="t" bIns="0" lIns="0" spcFirstLastPara="1" rIns="0" wrap="square" tIns="10000">
            <a:spAutoFit/>
          </a:bodyPr>
          <a:lstStyle/>
          <a:p>
            <a:pPr indent="-256699" lvl="0" marL="266224"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Text analytics in financial services</a:t>
            </a:r>
            <a:endParaRPr sz="2400">
              <a:solidFill>
                <a:schemeClr val="dk1"/>
              </a:solidFill>
              <a:latin typeface="Calibri"/>
              <a:ea typeface="Calibri"/>
              <a:cs typeface="Calibri"/>
              <a:sym typeface="Calibri"/>
            </a:endParaRPr>
          </a:p>
        </p:txBody>
      </p:sp>
      <p:pic>
        <p:nvPicPr>
          <p:cNvPr id="668" name="Google Shape;668;p90"/>
          <p:cNvPicPr preferRelativeResize="0"/>
          <p:nvPr/>
        </p:nvPicPr>
        <p:blipFill rotWithShape="1">
          <a:blip r:embed="rId3">
            <a:alphaModFix/>
          </a:blip>
          <a:srcRect b="0" l="0" r="0" t="0"/>
          <a:stretch/>
        </p:blipFill>
        <p:spPr>
          <a:xfrm>
            <a:off x="2343154" y="2175136"/>
            <a:ext cx="4336538" cy="2136259"/>
          </a:xfrm>
          <a:prstGeom prst="rect">
            <a:avLst/>
          </a:prstGeom>
          <a:noFill/>
          <a:ln>
            <a:noFill/>
          </a:ln>
        </p:spPr>
      </p:pic>
      <p:sp>
        <p:nvSpPr>
          <p:cNvPr id="669" name="Google Shape;669;p90"/>
          <p:cNvSpPr txBox="1"/>
          <p:nvPr>
            <p:ph idx="4294967295" type="dt"/>
          </p:nvPr>
        </p:nvSpPr>
        <p:spPr>
          <a:xfrm>
            <a:off x="535940" y="6463729"/>
            <a:ext cx="551815" cy="177800"/>
          </a:xfrm>
          <a:prstGeom prst="rect">
            <a:avLst/>
          </a:prstGeom>
          <a:noFill/>
          <a:ln>
            <a:noFill/>
          </a:ln>
        </p:spPr>
        <p:txBody>
          <a:bodyPr anchorCtr="0" anchor="t" bIns="0" lIns="0" spcFirstLastPara="1" rIns="0" wrap="square" tIns="0">
            <a:spAutoFit/>
          </a:bodyPr>
          <a:lstStyle/>
          <a:p>
            <a:pPr indent="0" lvl="0" marL="9525" marR="0" rtl="0" algn="l">
              <a:lnSpc>
                <a:spcPct val="77500"/>
              </a:lnSpc>
              <a:spcBef>
                <a:spcPts val="0"/>
              </a:spcBef>
              <a:spcAft>
                <a:spcPts val="0"/>
              </a:spcAft>
              <a:buNone/>
            </a:pPr>
            <a:r>
              <a:rPr b="0" i="0" lang="en-IN" sz="1200">
                <a:solidFill>
                  <a:srgbClr val="8A8A8A"/>
                </a:solidFill>
                <a:latin typeface="Calibri"/>
                <a:ea typeface="Calibri"/>
                <a:cs typeface="Calibri"/>
                <a:sym typeface="Calibri"/>
              </a:rPr>
              <a:t>CS@UVa</a:t>
            </a:r>
            <a:endParaRPr b="0" i="0" sz="1200">
              <a:solidFill>
                <a:srgbClr val="8A8A8A"/>
              </a:solidFill>
              <a:latin typeface="Calibri"/>
              <a:ea typeface="Calibri"/>
              <a:cs typeface="Calibri"/>
              <a:sym typeface="Calibri"/>
            </a:endParaRPr>
          </a:p>
        </p:txBody>
      </p:sp>
      <p:sp>
        <p:nvSpPr>
          <p:cNvPr id="670" name="Google Shape;670;p90"/>
          <p:cNvSpPr txBox="1"/>
          <p:nvPr>
            <p:ph idx="4294967295" type="ftr"/>
          </p:nvPr>
        </p:nvSpPr>
        <p:spPr>
          <a:xfrm>
            <a:off x="3928973" y="6463729"/>
            <a:ext cx="1285875" cy="177800"/>
          </a:xfrm>
          <a:prstGeom prst="rect">
            <a:avLst/>
          </a:prstGeom>
          <a:noFill/>
          <a:ln>
            <a:noFill/>
          </a:ln>
        </p:spPr>
        <p:txBody>
          <a:bodyPr anchorCtr="0" anchor="t" bIns="0" lIns="0" spcFirstLastPara="1" rIns="0" wrap="square" tIns="0">
            <a:spAutoFit/>
          </a:bodyPr>
          <a:lstStyle/>
          <a:p>
            <a:pPr indent="0" lvl="0" marL="9525" marR="0" rtl="0" algn="l">
              <a:lnSpc>
                <a:spcPct val="77500"/>
              </a:lnSpc>
              <a:spcBef>
                <a:spcPts val="0"/>
              </a:spcBef>
              <a:spcAft>
                <a:spcPts val="0"/>
              </a:spcAft>
              <a:buNone/>
            </a:pPr>
            <a:r>
              <a:rPr b="0" i="0" lang="en-IN" sz="1200">
                <a:solidFill>
                  <a:srgbClr val="8A8A8A"/>
                </a:solidFill>
                <a:latin typeface="Calibri"/>
                <a:ea typeface="Calibri"/>
                <a:cs typeface="Calibri"/>
                <a:sym typeface="Calibri"/>
              </a:rPr>
              <a:t>CS6501: Text Mining</a:t>
            </a:r>
            <a:endParaRPr b="0" i="0" sz="1200">
              <a:solidFill>
                <a:srgbClr val="8A8A8A"/>
              </a:solidFill>
              <a:latin typeface="Calibri"/>
              <a:ea typeface="Calibri"/>
              <a:cs typeface="Calibri"/>
              <a:sym typeface="Calibri"/>
            </a:endParaRPr>
          </a:p>
        </p:txBody>
      </p:sp>
      <p:sp>
        <p:nvSpPr>
          <p:cNvPr id="671" name="Google Shape;671;p90"/>
          <p:cNvSpPr txBox="1"/>
          <p:nvPr>
            <p:ph idx="12" type="sldNum"/>
          </p:nvPr>
        </p:nvSpPr>
        <p:spPr>
          <a:xfrm>
            <a:off x="8400288" y="6463729"/>
            <a:ext cx="244475" cy="177800"/>
          </a:xfrm>
          <a:prstGeom prst="rect">
            <a:avLst/>
          </a:prstGeom>
          <a:noFill/>
          <a:ln>
            <a:noFill/>
          </a:ln>
        </p:spPr>
        <p:txBody>
          <a:bodyPr anchorCtr="0" anchor="t" bIns="0" lIns="0" spcFirstLastPara="1" rIns="0" wrap="square" tIns="0">
            <a:spAutoFit/>
          </a:bodyPr>
          <a:lstStyle/>
          <a:p>
            <a:pPr indent="0" lvl="0" marL="38100" marR="0" rtl="0" algn="l">
              <a:lnSpc>
                <a:spcPct val="103333"/>
              </a:lnSpc>
              <a:spcBef>
                <a:spcPts val="0"/>
              </a:spcBef>
              <a:spcAft>
                <a:spcPts val="0"/>
              </a:spcAft>
              <a:buNone/>
            </a:pPr>
            <a:fld id="{00000000-1234-1234-1234-123412341234}" type="slidenum">
              <a:rPr b="0" i="0" lang="en-IN" sz="1200">
                <a:solidFill>
                  <a:srgbClr val="8A8A8A"/>
                </a:solidFill>
                <a:latin typeface="Calibri"/>
                <a:ea typeface="Calibri"/>
                <a:cs typeface="Calibri"/>
                <a:sym typeface="Calibri"/>
              </a:rPr>
              <a:t>‹#›</a:t>
            </a:fld>
            <a:endParaRPr b="0" i="0" sz="1200">
              <a:solidFill>
                <a:srgbClr val="8A8A8A"/>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91"/>
          <p:cNvSpPr txBox="1"/>
          <p:nvPr>
            <p:ph type="title"/>
          </p:nvPr>
        </p:nvSpPr>
        <p:spPr>
          <a:xfrm>
            <a:off x="1479724" y="176158"/>
            <a:ext cx="6184553" cy="623199"/>
          </a:xfrm>
          <a:prstGeom prst="rect">
            <a:avLst/>
          </a:prstGeom>
          <a:noFill/>
          <a:ln>
            <a:noFill/>
          </a:ln>
        </p:spPr>
        <p:txBody>
          <a:bodyPr anchorCtr="0" anchor="ctr" bIns="0" lIns="0" spcFirstLastPara="1" rIns="0" wrap="square" tIns="114250">
            <a:spAutoFit/>
          </a:bodyPr>
          <a:lstStyle/>
          <a:p>
            <a:pPr indent="0" lvl="0" marL="1088231" rtl="0" algn="l">
              <a:spcBef>
                <a:spcPts val="0"/>
              </a:spcBef>
              <a:spcAft>
                <a:spcPts val="0"/>
              </a:spcAft>
              <a:buClr>
                <a:srgbClr val="FF0000"/>
              </a:buClr>
              <a:buSzPts val="3300"/>
              <a:buFont typeface="Calibri"/>
              <a:buNone/>
            </a:pPr>
            <a:r>
              <a:rPr lang="en-IN" sz="3300"/>
              <a:t>Text mining around us</a:t>
            </a:r>
            <a:endParaRPr sz="3300"/>
          </a:p>
        </p:txBody>
      </p:sp>
      <p:sp>
        <p:nvSpPr>
          <p:cNvPr id="677" name="Google Shape;677;p91"/>
          <p:cNvSpPr txBox="1"/>
          <p:nvPr/>
        </p:nvSpPr>
        <p:spPr>
          <a:xfrm>
            <a:off x="1544955" y="1205486"/>
            <a:ext cx="3619024" cy="379431"/>
          </a:xfrm>
          <a:prstGeom prst="rect">
            <a:avLst/>
          </a:prstGeom>
          <a:noFill/>
          <a:ln>
            <a:noFill/>
          </a:ln>
        </p:spPr>
        <p:txBody>
          <a:bodyPr anchorCtr="0" anchor="t" bIns="0" lIns="0" spcFirstLastPara="1" rIns="0" wrap="square" tIns="10000">
            <a:spAutoFit/>
          </a:bodyPr>
          <a:lstStyle/>
          <a:p>
            <a:pPr indent="-256699" lvl="0" marL="266224"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Text analytics in healthcare</a:t>
            </a:r>
            <a:endParaRPr sz="2400">
              <a:solidFill>
                <a:schemeClr val="dk1"/>
              </a:solidFill>
              <a:latin typeface="Calibri"/>
              <a:ea typeface="Calibri"/>
              <a:cs typeface="Calibri"/>
              <a:sym typeface="Calibri"/>
            </a:endParaRPr>
          </a:p>
        </p:txBody>
      </p:sp>
      <p:pic>
        <p:nvPicPr>
          <p:cNvPr id="678" name="Google Shape;678;p91"/>
          <p:cNvPicPr preferRelativeResize="0"/>
          <p:nvPr/>
        </p:nvPicPr>
        <p:blipFill rotWithShape="1">
          <a:blip r:embed="rId3">
            <a:alphaModFix/>
          </a:blip>
          <a:srcRect b="0" l="0" r="0" t="0"/>
          <a:stretch/>
        </p:blipFill>
        <p:spPr>
          <a:xfrm>
            <a:off x="1725931" y="1922510"/>
            <a:ext cx="2121407" cy="2603769"/>
          </a:xfrm>
          <a:prstGeom prst="rect">
            <a:avLst/>
          </a:prstGeom>
          <a:noFill/>
          <a:ln>
            <a:noFill/>
          </a:ln>
        </p:spPr>
      </p:pic>
      <p:pic>
        <p:nvPicPr>
          <p:cNvPr id="679" name="Google Shape;679;p91"/>
          <p:cNvPicPr preferRelativeResize="0"/>
          <p:nvPr/>
        </p:nvPicPr>
        <p:blipFill rotWithShape="1">
          <a:blip r:embed="rId4">
            <a:alphaModFix/>
          </a:blip>
          <a:srcRect b="0" l="0" r="0" t="0"/>
          <a:stretch/>
        </p:blipFill>
        <p:spPr>
          <a:xfrm>
            <a:off x="4112076" y="1913872"/>
            <a:ext cx="3094756" cy="2215787"/>
          </a:xfrm>
          <a:prstGeom prst="rect">
            <a:avLst/>
          </a:prstGeom>
          <a:noFill/>
          <a:ln>
            <a:noFill/>
          </a:ln>
        </p:spPr>
      </p:pic>
      <p:sp>
        <p:nvSpPr>
          <p:cNvPr id="680" name="Google Shape;680;p91"/>
          <p:cNvSpPr txBox="1"/>
          <p:nvPr>
            <p:ph idx="4294967295" type="dt"/>
          </p:nvPr>
        </p:nvSpPr>
        <p:spPr>
          <a:xfrm>
            <a:off x="535940" y="6463729"/>
            <a:ext cx="551815" cy="177800"/>
          </a:xfrm>
          <a:prstGeom prst="rect">
            <a:avLst/>
          </a:prstGeom>
          <a:noFill/>
          <a:ln>
            <a:noFill/>
          </a:ln>
        </p:spPr>
        <p:txBody>
          <a:bodyPr anchorCtr="0" anchor="t" bIns="0" lIns="0" spcFirstLastPara="1" rIns="0" wrap="square" tIns="0">
            <a:spAutoFit/>
          </a:bodyPr>
          <a:lstStyle/>
          <a:p>
            <a:pPr indent="0" lvl="0" marL="9525" marR="0" rtl="0" algn="l">
              <a:lnSpc>
                <a:spcPct val="77500"/>
              </a:lnSpc>
              <a:spcBef>
                <a:spcPts val="0"/>
              </a:spcBef>
              <a:spcAft>
                <a:spcPts val="0"/>
              </a:spcAft>
              <a:buNone/>
            </a:pPr>
            <a:r>
              <a:rPr b="0" i="0" lang="en-IN" sz="1200">
                <a:solidFill>
                  <a:srgbClr val="8A8A8A"/>
                </a:solidFill>
                <a:latin typeface="Calibri"/>
                <a:ea typeface="Calibri"/>
                <a:cs typeface="Calibri"/>
                <a:sym typeface="Calibri"/>
              </a:rPr>
              <a:t>CS@UVa</a:t>
            </a:r>
            <a:endParaRPr b="0" i="0" sz="1200">
              <a:solidFill>
                <a:srgbClr val="8A8A8A"/>
              </a:solidFill>
              <a:latin typeface="Calibri"/>
              <a:ea typeface="Calibri"/>
              <a:cs typeface="Calibri"/>
              <a:sym typeface="Calibri"/>
            </a:endParaRPr>
          </a:p>
        </p:txBody>
      </p:sp>
      <p:sp>
        <p:nvSpPr>
          <p:cNvPr id="681" name="Google Shape;681;p91"/>
          <p:cNvSpPr txBox="1"/>
          <p:nvPr>
            <p:ph idx="4294967295" type="ftr"/>
          </p:nvPr>
        </p:nvSpPr>
        <p:spPr>
          <a:xfrm>
            <a:off x="3928973" y="6463729"/>
            <a:ext cx="1285875" cy="177800"/>
          </a:xfrm>
          <a:prstGeom prst="rect">
            <a:avLst/>
          </a:prstGeom>
          <a:noFill/>
          <a:ln>
            <a:noFill/>
          </a:ln>
        </p:spPr>
        <p:txBody>
          <a:bodyPr anchorCtr="0" anchor="t" bIns="0" lIns="0" spcFirstLastPara="1" rIns="0" wrap="square" tIns="0">
            <a:spAutoFit/>
          </a:bodyPr>
          <a:lstStyle/>
          <a:p>
            <a:pPr indent="0" lvl="0" marL="9525" marR="0" rtl="0" algn="l">
              <a:lnSpc>
                <a:spcPct val="77500"/>
              </a:lnSpc>
              <a:spcBef>
                <a:spcPts val="0"/>
              </a:spcBef>
              <a:spcAft>
                <a:spcPts val="0"/>
              </a:spcAft>
              <a:buNone/>
            </a:pPr>
            <a:r>
              <a:rPr b="0" i="0" lang="en-IN" sz="1200">
                <a:solidFill>
                  <a:srgbClr val="8A8A8A"/>
                </a:solidFill>
                <a:latin typeface="Calibri"/>
                <a:ea typeface="Calibri"/>
                <a:cs typeface="Calibri"/>
                <a:sym typeface="Calibri"/>
              </a:rPr>
              <a:t>CS6501: Text Mining</a:t>
            </a:r>
            <a:endParaRPr b="0" i="0" sz="1200">
              <a:solidFill>
                <a:srgbClr val="8A8A8A"/>
              </a:solidFill>
              <a:latin typeface="Calibri"/>
              <a:ea typeface="Calibri"/>
              <a:cs typeface="Calibri"/>
              <a:sym typeface="Calibri"/>
            </a:endParaRPr>
          </a:p>
        </p:txBody>
      </p:sp>
      <p:sp>
        <p:nvSpPr>
          <p:cNvPr id="682" name="Google Shape;682;p91"/>
          <p:cNvSpPr txBox="1"/>
          <p:nvPr>
            <p:ph idx="12" type="sldNum"/>
          </p:nvPr>
        </p:nvSpPr>
        <p:spPr>
          <a:xfrm>
            <a:off x="8400288" y="6463729"/>
            <a:ext cx="244475" cy="177800"/>
          </a:xfrm>
          <a:prstGeom prst="rect">
            <a:avLst/>
          </a:prstGeom>
          <a:noFill/>
          <a:ln>
            <a:noFill/>
          </a:ln>
        </p:spPr>
        <p:txBody>
          <a:bodyPr anchorCtr="0" anchor="t" bIns="0" lIns="0" spcFirstLastPara="1" rIns="0" wrap="square" tIns="0">
            <a:spAutoFit/>
          </a:bodyPr>
          <a:lstStyle/>
          <a:p>
            <a:pPr indent="0" lvl="0" marL="38100" marR="0" rtl="0" algn="l">
              <a:lnSpc>
                <a:spcPct val="103333"/>
              </a:lnSpc>
              <a:spcBef>
                <a:spcPts val="0"/>
              </a:spcBef>
              <a:spcAft>
                <a:spcPts val="0"/>
              </a:spcAft>
              <a:buNone/>
            </a:pPr>
            <a:fld id="{00000000-1234-1234-1234-123412341234}" type="slidenum">
              <a:rPr b="0" i="0" lang="en-IN" sz="1200">
                <a:solidFill>
                  <a:srgbClr val="8A8A8A"/>
                </a:solidFill>
                <a:latin typeface="Calibri"/>
                <a:ea typeface="Calibri"/>
                <a:cs typeface="Calibri"/>
                <a:sym typeface="Calibri"/>
              </a:rPr>
              <a:t>‹#›</a:t>
            </a:fld>
            <a:endParaRPr b="0" i="0" sz="1200">
              <a:solidFill>
                <a:srgbClr val="8A8A8A"/>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92"/>
          <p:cNvSpPr txBox="1"/>
          <p:nvPr>
            <p:ph type="title"/>
          </p:nvPr>
        </p:nvSpPr>
        <p:spPr>
          <a:xfrm>
            <a:off x="448965" y="268580"/>
            <a:ext cx="8246070" cy="76352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0000"/>
              </a:buClr>
              <a:buSzPts val="3600"/>
              <a:buFont typeface="Calibri"/>
              <a:buNone/>
            </a:pPr>
            <a:r>
              <a:rPr lang="en-IN"/>
              <a:t>More Applications</a:t>
            </a:r>
            <a:endParaRPr/>
          </a:p>
        </p:txBody>
      </p:sp>
      <p:sp>
        <p:nvSpPr>
          <p:cNvPr id="688" name="Google Shape;688;p92"/>
          <p:cNvSpPr txBox="1"/>
          <p:nvPr>
            <p:ph idx="1" type="body"/>
          </p:nvPr>
        </p:nvSpPr>
        <p:spPr>
          <a:xfrm>
            <a:off x="448966" y="1197405"/>
            <a:ext cx="8246070" cy="366491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2060"/>
              </a:buClr>
              <a:buSzPts val="2800"/>
              <a:buFont typeface="Arial"/>
              <a:buChar char="•"/>
            </a:pPr>
            <a:r>
              <a:rPr lang="en-IN">
                <a:latin typeface="Arial"/>
                <a:ea typeface="Arial"/>
                <a:cs typeface="Arial"/>
                <a:sym typeface="Arial"/>
              </a:rPr>
              <a:t>Social network analysis </a:t>
            </a:r>
            <a:endParaRPr sz="4000"/>
          </a:p>
          <a:p>
            <a:pPr indent="-342900" lvl="0" marL="342900" rtl="0" algn="l">
              <a:spcBef>
                <a:spcPts val="560"/>
              </a:spcBef>
              <a:spcAft>
                <a:spcPts val="0"/>
              </a:spcAft>
              <a:buClr>
                <a:srgbClr val="002060"/>
              </a:buClr>
              <a:buSzPts val="2800"/>
              <a:buFont typeface="Arial"/>
              <a:buChar char="•"/>
            </a:pPr>
            <a:r>
              <a:rPr lang="en-IN">
                <a:latin typeface="Arial"/>
                <a:ea typeface="Arial"/>
                <a:cs typeface="Arial"/>
                <a:sym typeface="Arial"/>
              </a:rPr>
              <a:t>  Multilingual text mining </a:t>
            </a:r>
            <a:endParaRPr sz="4000"/>
          </a:p>
          <a:p>
            <a:pPr indent="-342900" lvl="0" marL="342900" rtl="0" algn="l">
              <a:spcBef>
                <a:spcPts val="560"/>
              </a:spcBef>
              <a:spcAft>
                <a:spcPts val="0"/>
              </a:spcAft>
              <a:buClr>
                <a:srgbClr val="002060"/>
              </a:buClr>
              <a:buSzPts val="2800"/>
              <a:buFont typeface="Arial"/>
              <a:buChar char="•"/>
            </a:pPr>
            <a:r>
              <a:rPr lang="en-IN">
                <a:latin typeface="Arial"/>
                <a:ea typeface="Arial"/>
                <a:cs typeface="Arial"/>
                <a:sym typeface="Arial"/>
              </a:rPr>
              <a:t>  Spam classification </a:t>
            </a:r>
            <a:endParaRPr sz="4000"/>
          </a:p>
          <a:p>
            <a:pPr indent="-342900" lvl="0" marL="342900" rtl="0" algn="l">
              <a:spcBef>
                <a:spcPts val="560"/>
              </a:spcBef>
              <a:spcAft>
                <a:spcPts val="0"/>
              </a:spcAft>
              <a:buClr>
                <a:srgbClr val="002060"/>
              </a:buClr>
              <a:buSzPts val="2800"/>
              <a:buFont typeface="Arial"/>
              <a:buChar char="•"/>
            </a:pPr>
            <a:r>
              <a:rPr lang="en-IN">
                <a:latin typeface="Arial"/>
                <a:ea typeface="Arial"/>
                <a:cs typeface="Arial"/>
                <a:sym typeface="Arial"/>
              </a:rPr>
              <a:t>  Use of K-means clustering to group documents </a:t>
            </a:r>
            <a:endParaRPr sz="4000"/>
          </a:p>
          <a:p>
            <a:pPr indent="-342900" lvl="0" marL="342900" rtl="0" algn="l">
              <a:spcBef>
                <a:spcPts val="560"/>
              </a:spcBef>
              <a:spcAft>
                <a:spcPts val="0"/>
              </a:spcAft>
              <a:buClr>
                <a:srgbClr val="002060"/>
              </a:buClr>
              <a:buSzPts val="2800"/>
              <a:buFont typeface="Arial"/>
              <a:buChar char="•"/>
            </a:pPr>
            <a:r>
              <a:rPr lang="en-IN">
                <a:latin typeface="Arial"/>
                <a:ea typeface="Arial"/>
                <a:cs typeface="Arial"/>
                <a:sym typeface="Arial"/>
              </a:rPr>
              <a:t>  Anomaly detection </a:t>
            </a:r>
            <a:endParaRPr sz="4000"/>
          </a:p>
          <a:p>
            <a:pPr indent="-342900" lvl="0" marL="342900" rtl="0" algn="l">
              <a:spcBef>
                <a:spcPts val="560"/>
              </a:spcBef>
              <a:spcAft>
                <a:spcPts val="0"/>
              </a:spcAft>
              <a:buClr>
                <a:srgbClr val="002060"/>
              </a:buClr>
              <a:buSzPts val="2800"/>
              <a:buFont typeface="Arial"/>
              <a:buChar char="•"/>
            </a:pPr>
            <a:r>
              <a:rPr lang="en-IN">
                <a:latin typeface="Arial"/>
                <a:ea typeface="Arial"/>
                <a:cs typeface="Arial"/>
                <a:sym typeface="Arial"/>
              </a:rPr>
              <a:t>  Trend detection </a:t>
            </a:r>
            <a:endParaRPr sz="4000"/>
          </a:p>
          <a:p>
            <a:pPr indent="-342900" lvl="0" marL="342900" rtl="0" algn="l">
              <a:spcBef>
                <a:spcPts val="560"/>
              </a:spcBef>
              <a:spcAft>
                <a:spcPts val="0"/>
              </a:spcAft>
              <a:buClr>
                <a:srgbClr val="002060"/>
              </a:buClr>
              <a:buSzPts val="2800"/>
              <a:buFont typeface="Arial"/>
              <a:buChar char="•"/>
            </a:pPr>
            <a:r>
              <a:rPr lang="en-IN">
                <a:latin typeface="Arial"/>
                <a:ea typeface="Arial"/>
                <a:cs typeface="Arial"/>
                <a:sym typeface="Arial"/>
              </a:rPr>
              <a:t>  Analysis of streaming text data </a:t>
            </a:r>
            <a:endParaRPr sz="4000"/>
          </a:p>
          <a:p>
            <a:pPr indent="-88900" lvl="0" marL="342900" rtl="0" algn="l">
              <a:spcBef>
                <a:spcPts val="800"/>
              </a:spcBef>
              <a:spcAft>
                <a:spcPts val="0"/>
              </a:spcAft>
              <a:buClr>
                <a:srgbClr val="002060"/>
              </a:buClr>
              <a:buSzPts val="4000"/>
              <a:buNone/>
            </a:pPr>
            <a:r>
              <a:t/>
            </a:r>
            <a:endParaRPr sz="4000"/>
          </a:p>
        </p:txBody>
      </p:sp>
      <p:sp>
        <p:nvSpPr>
          <p:cNvPr id="689" name="Google Shape;689;p9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93"/>
          <p:cNvSpPr txBox="1"/>
          <p:nvPr>
            <p:ph type="title"/>
          </p:nvPr>
        </p:nvSpPr>
        <p:spPr>
          <a:xfrm>
            <a:off x="223520" y="102392"/>
            <a:ext cx="8463280" cy="923767"/>
          </a:xfrm>
          <a:prstGeom prst="rect">
            <a:avLst/>
          </a:prstGeom>
          <a:solidFill>
            <a:srgbClr val="DAE5F1"/>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3600"/>
              <a:buFont typeface="Calibri"/>
              <a:buNone/>
            </a:pPr>
            <a:r>
              <a:rPr lang="en-IN" sz="3600"/>
              <a:t>Text Analytics- </a:t>
            </a:r>
            <a:br>
              <a:rPr lang="en-IN" sz="3600"/>
            </a:br>
            <a:r>
              <a:rPr lang="en-IN" sz="3600"/>
              <a:t>Application Areas, Enabling Technologies</a:t>
            </a:r>
            <a:endParaRPr/>
          </a:p>
        </p:txBody>
      </p:sp>
      <p:sp>
        <p:nvSpPr>
          <p:cNvPr id="695" name="Google Shape;695;p9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696" name="Google Shape;696;p93"/>
          <p:cNvPicPr preferRelativeResize="0"/>
          <p:nvPr/>
        </p:nvPicPr>
        <p:blipFill rotWithShape="1">
          <a:blip r:embed="rId3">
            <a:alphaModFix/>
          </a:blip>
          <a:srcRect b="7314" l="20282" r="19577" t="37120"/>
          <a:stretch/>
        </p:blipFill>
        <p:spPr>
          <a:xfrm>
            <a:off x="731520" y="1097280"/>
            <a:ext cx="7162800" cy="39438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2017-08-01T15:40:51Z</dcterms:created>
</cp:coreProperties>
</file>